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61" r:id="rId4"/>
    <p:sldId id="259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4F35A6-2980-4295-9998-2D5D4AE58850}" v="185" dt="2023-10-23T12:11:22.5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81330" autoAdjust="0"/>
  </p:normalViewPr>
  <p:slideViewPr>
    <p:cSldViewPr>
      <p:cViewPr varScale="1">
        <p:scale>
          <a:sx n="87" d="100"/>
          <a:sy n="87" d="100"/>
        </p:scale>
        <p:origin x="51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hyperlink" Target="https://careers.sellafieldsite.co.uk/graduates-placements/apprentices/apprenticeship-schemes/" TargetMode="External"/><Relationship Id="rId3" Type="http://schemas.openxmlformats.org/officeDocument/2006/relationships/hyperlink" Target="https://www.apprenticeships.gov.uk/apprentices/browse-apprenticeships" TargetMode="External"/><Relationship Id="rId7" Type="http://schemas.openxmlformats.org/officeDocument/2006/relationships/hyperlink" Target="https://www.gen2.ac.uk/education/all-apprenticeships" TargetMode="External"/><Relationship Id="rId2" Type="http://schemas.openxmlformats.org/officeDocument/2006/relationships/hyperlink" Target="https://www.gov.uk/apply-apprenticeship" TargetMode="External"/><Relationship Id="rId1" Type="http://schemas.openxmlformats.org/officeDocument/2006/relationships/hyperlink" Target="https://www.ucas.com/apprenticeships" TargetMode="External"/><Relationship Id="rId6" Type="http://schemas.openxmlformats.org/officeDocument/2006/relationships/hyperlink" Target="https://www.cumbria.gov.uk/apprenticeships/opportunities/default.asp" TargetMode="External"/><Relationship Id="rId5" Type="http://schemas.openxmlformats.org/officeDocument/2006/relationships/hyperlink" Target="https://www.ncic.nhs.uk/careers/apprenticeships" TargetMode="External"/><Relationship Id="rId4" Type="http://schemas.openxmlformats.org/officeDocument/2006/relationships/hyperlink" Target="https://www.lcwc.ac.uk/apprenticeships/" TargetMode="External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hyperlink" Target="https://careers.sellafieldsite.co.uk/graduates-placements/apprentices/apprenticeship-schemes/" TargetMode="External"/><Relationship Id="rId3" Type="http://schemas.openxmlformats.org/officeDocument/2006/relationships/hyperlink" Target="https://www.apprenticeships.gov.uk/apprentices/browse-apprenticeships" TargetMode="External"/><Relationship Id="rId7" Type="http://schemas.openxmlformats.org/officeDocument/2006/relationships/hyperlink" Target="https://www.gen2.ac.uk/education/all-apprenticeships" TargetMode="External"/><Relationship Id="rId2" Type="http://schemas.openxmlformats.org/officeDocument/2006/relationships/hyperlink" Target="https://www.gov.uk/apply-apprenticeship" TargetMode="External"/><Relationship Id="rId1" Type="http://schemas.openxmlformats.org/officeDocument/2006/relationships/hyperlink" Target="https://www.ucas.com/apprenticeships" TargetMode="External"/><Relationship Id="rId6" Type="http://schemas.openxmlformats.org/officeDocument/2006/relationships/hyperlink" Target="https://www.cumbria.gov.uk/apprenticeships/opportunities/default.asp" TargetMode="External"/><Relationship Id="rId5" Type="http://schemas.openxmlformats.org/officeDocument/2006/relationships/hyperlink" Target="https://www.ncic.nhs.uk/careers/apprenticeships" TargetMode="External"/><Relationship Id="rId4" Type="http://schemas.openxmlformats.org/officeDocument/2006/relationships/hyperlink" Target="https://www.lcwc.ac.uk/apprenticeships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DBCBFD-1A72-4B63-A516-874F33C2570F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76F5689-6EBA-437E-8054-EC36489AB606}">
      <dgm:prSet/>
      <dgm:spPr/>
      <dgm:t>
        <a:bodyPr/>
        <a:lstStyle/>
        <a:p>
          <a:r>
            <a:rPr lang="en-GB">
              <a:hlinkClick xmlns:r="http://schemas.openxmlformats.org/officeDocument/2006/relationships" r:id="rId1"/>
            </a:rPr>
            <a:t>Apprenticeships | Learn About Apprenticeships And Find The Right One For You (ucas.com)</a:t>
          </a:r>
          <a:endParaRPr lang="en-US"/>
        </a:p>
      </dgm:t>
    </dgm:pt>
    <dgm:pt modelId="{57BE523E-EEB3-4A2C-B65A-5569A0711911}" type="parTrans" cxnId="{4AB7B8A3-FE80-412D-83D9-C05C53B0961A}">
      <dgm:prSet/>
      <dgm:spPr/>
      <dgm:t>
        <a:bodyPr/>
        <a:lstStyle/>
        <a:p>
          <a:endParaRPr lang="en-US"/>
        </a:p>
      </dgm:t>
    </dgm:pt>
    <dgm:pt modelId="{D7FCBD18-CD10-46CC-ACC8-11845EB55C23}" type="sibTrans" cxnId="{4AB7B8A3-FE80-412D-83D9-C05C53B0961A}">
      <dgm:prSet/>
      <dgm:spPr/>
      <dgm:t>
        <a:bodyPr/>
        <a:lstStyle/>
        <a:p>
          <a:endParaRPr lang="en-US"/>
        </a:p>
      </dgm:t>
    </dgm:pt>
    <dgm:pt modelId="{3232A3C7-7837-4EB4-B466-F00A9B4C85DB}">
      <dgm:prSet/>
      <dgm:spPr/>
      <dgm:t>
        <a:bodyPr/>
        <a:lstStyle/>
        <a:p>
          <a:r>
            <a:rPr lang="en-GB">
              <a:hlinkClick xmlns:r="http://schemas.openxmlformats.org/officeDocument/2006/relationships" r:id="rId2"/>
            </a:rPr>
            <a:t>Find an apprenticeship - GOV.UK (www.gov.uk)</a:t>
          </a:r>
          <a:endParaRPr lang="en-US"/>
        </a:p>
      </dgm:t>
    </dgm:pt>
    <dgm:pt modelId="{F928DB0B-50C8-4F04-8399-B8F909131627}" type="parTrans" cxnId="{5A8C3808-953A-4164-9115-6AF93C803A62}">
      <dgm:prSet/>
      <dgm:spPr/>
      <dgm:t>
        <a:bodyPr/>
        <a:lstStyle/>
        <a:p>
          <a:endParaRPr lang="en-US"/>
        </a:p>
      </dgm:t>
    </dgm:pt>
    <dgm:pt modelId="{9D809938-F255-4370-A946-869F1420CA95}" type="sibTrans" cxnId="{5A8C3808-953A-4164-9115-6AF93C803A62}">
      <dgm:prSet/>
      <dgm:spPr/>
      <dgm:t>
        <a:bodyPr/>
        <a:lstStyle/>
        <a:p>
          <a:endParaRPr lang="en-US"/>
        </a:p>
      </dgm:t>
    </dgm:pt>
    <dgm:pt modelId="{133BD6F3-FA3E-4B74-8AD9-59978C16FFB5}">
      <dgm:prSet/>
      <dgm:spPr/>
      <dgm:t>
        <a:bodyPr/>
        <a:lstStyle/>
        <a:p>
          <a:r>
            <a:rPr lang="en-GB" dirty="0">
              <a:hlinkClick xmlns:r="http://schemas.openxmlformats.org/officeDocument/2006/relationships" r:id="rId3"/>
            </a:rPr>
            <a:t>Browse apprenticeships before you apply</a:t>
          </a:r>
          <a:endParaRPr lang="en-US" dirty="0"/>
        </a:p>
      </dgm:t>
    </dgm:pt>
    <dgm:pt modelId="{FF417645-42B1-4DFE-95E1-129243A24C1C}" type="parTrans" cxnId="{9D3A6C56-C824-4DB8-BD6A-47B72DC527C0}">
      <dgm:prSet/>
      <dgm:spPr/>
      <dgm:t>
        <a:bodyPr/>
        <a:lstStyle/>
        <a:p>
          <a:endParaRPr lang="en-US"/>
        </a:p>
      </dgm:t>
    </dgm:pt>
    <dgm:pt modelId="{2AAEFC6A-B401-4488-989E-65772D6BCE7F}" type="sibTrans" cxnId="{9D3A6C56-C824-4DB8-BD6A-47B72DC527C0}">
      <dgm:prSet/>
      <dgm:spPr/>
      <dgm:t>
        <a:bodyPr/>
        <a:lstStyle/>
        <a:p>
          <a:endParaRPr lang="en-US"/>
        </a:p>
      </dgm:t>
    </dgm:pt>
    <dgm:pt modelId="{7BD71394-DA73-4F14-9276-85A5A6D7C5DA}">
      <dgm:prSet/>
      <dgm:spPr/>
      <dgm:t>
        <a:bodyPr/>
        <a:lstStyle/>
        <a:p>
          <a:r>
            <a:rPr lang="en-GB">
              <a:hlinkClick xmlns:r="http://schemas.openxmlformats.org/officeDocument/2006/relationships" r:id="rId4"/>
            </a:rPr>
            <a:t>What We Can Offer Apprentices - Lakes College (lcwc.ac.uk)</a:t>
          </a:r>
          <a:endParaRPr lang="en-US"/>
        </a:p>
      </dgm:t>
    </dgm:pt>
    <dgm:pt modelId="{332149C1-EDCF-461E-87C0-1D706C910465}" type="parTrans" cxnId="{65CDEA94-1B02-46C2-B527-1E9FF9BA8C7B}">
      <dgm:prSet/>
      <dgm:spPr/>
      <dgm:t>
        <a:bodyPr/>
        <a:lstStyle/>
        <a:p>
          <a:endParaRPr lang="en-US"/>
        </a:p>
      </dgm:t>
    </dgm:pt>
    <dgm:pt modelId="{42CCBDBC-C399-475F-B1B9-43C3AEBA0AF0}" type="sibTrans" cxnId="{65CDEA94-1B02-46C2-B527-1E9FF9BA8C7B}">
      <dgm:prSet/>
      <dgm:spPr/>
      <dgm:t>
        <a:bodyPr/>
        <a:lstStyle/>
        <a:p>
          <a:endParaRPr lang="en-US"/>
        </a:p>
      </dgm:t>
    </dgm:pt>
    <dgm:pt modelId="{E41B1A5C-1159-4CCD-9325-59CBB135A731}">
      <dgm:prSet/>
      <dgm:spPr/>
      <dgm:t>
        <a:bodyPr/>
        <a:lstStyle/>
        <a:p>
          <a:r>
            <a:rPr lang="en-GB">
              <a:hlinkClick xmlns:r="http://schemas.openxmlformats.org/officeDocument/2006/relationships" r:id="rId5"/>
            </a:rPr>
            <a:t>Apprenticeships :: North Cumbria Integrated Care (ncic.nhs.uk)</a:t>
          </a:r>
          <a:endParaRPr lang="en-US"/>
        </a:p>
      </dgm:t>
    </dgm:pt>
    <dgm:pt modelId="{15B0573C-1B9E-4CE4-A0E9-494A83B66C62}" type="parTrans" cxnId="{0E978B20-5611-404E-81E9-1C5EAA1528D9}">
      <dgm:prSet/>
      <dgm:spPr/>
      <dgm:t>
        <a:bodyPr/>
        <a:lstStyle/>
        <a:p>
          <a:endParaRPr lang="en-US"/>
        </a:p>
      </dgm:t>
    </dgm:pt>
    <dgm:pt modelId="{541797BB-1790-4A44-8BCE-C0726F240BCF}" type="sibTrans" cxnId="{0E978B20-5611-404E-81E9-1C5EAA1528D9}">
      <dgm:prSet/>
      <dgm:spPr/>
      <dgm:t>
        <a:bodyPr/>
        <a:lstStyle/>
        <a:p>
          <a:endParaRPr lang="en-US"/>
        </a:p>
      </dgm:t>
    </dgm:pt>
    <dgm:pt modelId="{9E058781-56A7-46D2-AA8B-B9C38E334AB9}">
      <dgm:prSet/>
      <dgm:spPr/>
      <dgm:t>
        <a:bodyPr/>
        <a:lstStyle/>
        <a:p>
          <a:r>
            <a:rPr lang="es-ES">
              <a:hlinkClick xmlns:r="http://schemas.openxmlformats.org/officeDocument/2006/relationships" r:id="rId6"/>
            </a:rPr>
            <a:t>Current vacancies (cumbria.gov.uk)</a:t>
          </a:r>
          <a:endParaRPr lang="en-US"/>
        </a:p>
      </dgm:t>
    </dgm:pt>
    <dgm:pt modelId="{61E5A9FE-E781-4306-8DF6-C771F8A8074F}" type="parTrans" cxnId="{CA38CE6A-A2A4-414E-8C00-08651690E123}">
      <dgm:prSet/>
      <dgm:spPr/>
      <dgm:t>
        <a:bodyPr/>
        <a:lstStyle/>
        <a:p>
          <a:endParaRPr lang="en-US"/>
        </a:p>
      </dgm:t>
    </dgm:pt>
    <dgm:pt modelId="{276C8DAB-CDAC-43AC-AC2A-3EC74804A10B}" type="sibTrans" cxnId="{CA38CE6A-A2A4-414E-8C00-08651690E123}">
      <dgm:prSet/>
      <dgm:spPr/>
      <dgm:t>
        <a:bodyPr/>
        <a:lstStyle/>
        <a:p>
          <a:endParaRPr lang="en-US"/>
        </a:p>
      </dgm:t>
    </dgm:pt>
    <dgm:pt modelId="{B11961E2-D91A-4A6F-8AB3-913DE212FBCB}">
      <dgm:prSet/>
      <dgm:spPr/>
      <dgm:t>
        <a:bodyPr/>
        <a:lstStyle/>
        <a:p>
          <a:r>
            <a:rPr lang="en-GB">
              <a:hlinkClick xmlns:r="http://schemas.openxmlformats.org/officeDocument/2006/relationships" r:id="rId7"/>
            </a:rPr>
            <a:t>All Apprenticeships - Gen2</a:t>
          </a:r>
          <a:endParaRPr lang="en-US"/>
        </a:p>
      </dgm:t>
    </dgm:pt>
    <dgm:pt modelId="{7611B178-7CB9-46E6-9602-4D01D8CDC2FA}" type="parTrans" cxnId="{0C621185-CE41-4795-9595-AF926392EDDC}">
      <dgm:prSet/>
      <dgm:spPr/>
      <dgm:t>
        <a:bodyPr/>
        <a:lstStyle/>
        <a:p>
          <a:endParaRPr lang="en-US"/>
        </a:p>
      </dgm:t>
    </dgm:pt>
    <dgm:pt modelId="{BE18EDCB-256B-454C-9379-2487C410907C}" type="sibTrans" cxnId="{0C621185-CE41-4795-9595-AF926392EDDC}">
      <dgm:prSet/>
      <dgm:spPr/>
      <dgm:t>
        <a:bodyPr/>
        <a:lstStyle/>
        <a:p>
          <a:endParaRPr lang="en-US"/>
        </a:p>
      </dgm:t>
    </dgm:pt>
    <dgm:pt modelId="{B38748CF-1187-4A19-931F-784750E2AC8B}">
      <dgm:prSet/>
      <dgm:spPr/>
      <dgm:t>
        <a:bodyPr/>
        <a:lstStyle/>
        <a:p>
          <a:r>
            <a:rPr lang="en-GB">
              <a:hlinkClick xmlns:r="http://schemas.openxmlformats.org/officeDocument/2006/relationships" r:id="rId8"/>
            </a:rPr>
            <a:t>Apprenticeship Schemes | Apprenticeships | Sellafield Ltd Careers (sellafieldsite.co.uk)</a:t>
          </a:r>
          <a:endParaRPr lang="en-US"/>
        </a:p>
      </dgm:t>
    </dgm:pt>
    <dgm:pt modelId="{5EC7E4C5-D085-4DC0-904F-E9EDD3580450}" type="parTrans" cxnId="{6DDAFD1E-F52C-4E45-A7F9-2DFEB10BA34A}">
      <dgm:prSet/>
      <dgm:spPr/>
      <dgm:t>
        <a:bodyPr/>
        <a:lstStyle/>
        <a:p>
          <a:endParaRPr lang="en-US"/>
        </a:p>
      </dgm:t>
    </dgm:pt>
    <dgm:pt modelId="{CDB889A6-DF97-47C8-BC54-AD3D9B422ED6}" type="sibTrans" cxnId="{6DDAFD1E-F52C-4E45-A7F9-2DFEB10BA34A}">
      <dgm:prSet/>
      <dgm:spPr/>
      <dgm:t>
        <a:bodyPr/>
        <a:lstStyle/>
        <a:p>
          <a:endParaRPr lang="en-US"/>
        </a:p>
      </dgm:t>
    </dgm:pt>
    <dgm:pt modelId="{CE4EAC77-1242-4034-948D-C7928CCE69B0}" type="pres">
      <dgm:prSet presAssocID="{30DBCBFD-1A72-4B63-A516-874F33C2570F}" presName="linear" presStyleCnt="0">
        <dgm:presLayoutVars>
          <dgm:animLvl val="lvl"/>
          <dgm:resizeHandles val="exact"/>
        </dgm:presLayoutVars>
      </dgm:prSet>
      <dgm:spPr/>
    </dgm:pt>
    <dgm:pt modelId="{5B323EEF-9ED5-4EC5-9E74-72A67EB8271A}" type="pres">
      <dgm:prSet presAssocID="{476F5689-6EBA-437E-8054-EC36489AB606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95D3018A-E385-40BB-A726-5D66A666B253}" type="pres">
      <dgm:prSet presAssocID="{D7FCBD18-CD10-46CC-ACC8-11845EB55C23}" presName="spacer" presStyleCnt="0"/>
      <dgm:spPr/>
    </dgm:pt>
    <dgm:pt modelId="{C7667E96-B68C-4669-9DED-735A3DB18895}" type="pres">
      <dgm:prSet presAssocID="{3232A3C7-7837-4EB4-B466-F00A9B4C85DB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3C8671B5-6B98-4E33-A737-58DCC0CB1A91}" type="pres">
      <dgm:prSet presAssocID="{9D809938-F255-4370-A946-869F1420CA95}" presName="spacer" presStyleCnt="0"/>
      <dgm:spPr/>
    </dgm:pt>
    <dgm:pt modelId="{1B617CCB-8E6B-4BEF-A0CF-F900A7ED8021}" type="pres">
      <dgm:prSet presAssocID="{133BD6F3-FA3E-4B74-8AD9-59978C16FFB5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794A650C-8965-4C5F-A35D-B693BCDB85F3}" type="pres">
      <dgm:prSet presAssocID="{2AAEFC6A-B401-4488-989E-65772D6BCE7F}" presName="spacer" presStyleCnt="0"/>
      <dgm:spPr/>
    </dgm:pt>
    <dgm:pt modelId="{B1B3DB0D-69CF-400F-929C-920B7F1DB156}" type="pres">
      <dgm:prSet presAssocID="{7BD71394-DA73-4F14-9276-85A5A6D7C5DA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A91E4883-5CD2-4CE9-BBA7-BC40137DE83F}" type="pres">
      <dgm:prSet presAssocID="{42CCBDBC-C399-475F-B1B9-43C3AEBA0AF0}" presName="spacer" presStyleCnt="0"/>
      <dgm:spPr/>
    </dgm:pt>
    <dgm:pt modelId="{93FE51FE-5300-4846-9376-CE834DDE503B}" type="pres">
      <dgm:prSet presAssocID="{E41B1A5C-1159-4CCD-9325-59CBB135A731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84981A42-FABB-491D-8D7A-65D62C9017C8}" type="pres">
      <dgm:prSet presAssocID="{541797BB-1790-4A44-8BCE-C0726F240BCF}" presName="spacer" presStyleCnt="0"/>
      <dgm:spPr/>
    </dgm:pt>
    <dgm:pt modelId="{164ABACF-01A3-4DB2-AAF9-BEF9370F3935}" type="pres">
      <dgm:prSet presAssocID="{9E058781-56A7-46D2-AA8B-B9C38E334AB9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6E6C63C8-8DD5-43AC-A55A-F1AC5D7E6E32}" type="pres">
      <dgm:prSet presAssocID="{276C8DAB-CDAC-43AC-AC2A-3EC74804A10B}" presName="spacer" presStyleCnt="0"/>
      <dgm:spPr/>
    </dgm:pt>
    <dgm:pt modelId="{A764CD06-CFE8-49B3-B471-0D74204CCF65}" type="pres">
      <dgm:prSet presAssocID="{B11961E2-D91A-4A6F-8AB3-913DE212FBCB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08094618-0085-4063-9672-7FC70EFE048F}" type="pres">
      <dgm:prSet presAssocID="{BE18EDCB-256B-454C-9379-2487C410907C}" presName="spacer" presStyleCnt="0"/>
      <dgm:spPr/>
    </dgm:pt>
    <dgm:pt modelId="{531484D8-C6E0-469C-BE4C-0E12FD7BBDAA}" type="pres">
      <dgm:prSet presAssocID="{B38748CF-1187-4A19-931F-784750E2AC8B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5A8C3808-953A-4164-9115-6AF93C803A62}" srcId="{30DBCBFD-1A72-4B63-A516-874F33C2570F}" destId="{3232A3C7-7837-4EB4-B466-F00A9B4C85DB}" srcOrd="1" destOrd="0" parTransId="{F928DB0B-50C8-4F04-8399-B8F909131627}" sibTransId="{9D809938-F255-4370-A946-869F1420CA95}"/>
    <dgm:cxn modelId="{6DDAFD1E-F52C-4E45-A7F9-2DFEB10BA34A}" srcId="{30DBCBFD-1A72-4B63-A516-874F33C2570F}" destId="{B38748CF-1187-4A19-931F-784750E2AC8B}" srcOrd="7" destOrd="0" parTransId="{5EC7E4C5-D085-4DC0-904F-E9EDD3580450}" sibTransId="{CDB889A6-DF97-47C8-BC54-AD3D9B422ED6}"/>
    <dgm:cxn modelId="{0E978B20-5611-404E-81E9-1C5EAA1528D9}" srcId="{30DBCBFD-1A72-4B63-A516-874F33C2570F}" destId="{E41B1A5C-1159-4CCD-9325-59CBB135A731}" srcOrd="4" destOrd="0" parTransId="{15B0573C-1B9E-4CE4-A0E9-494A83B66C62}" sibTransId="{541797BB-1790-4A44-8BCE-C0726F240BCF}"/>
    <dgm:cxn modelId="{81F84328-953E-4631-A2AF-E6024D5E9117}" type="presOf" srcId="{133BD6F3-FA3E-4B74-8AD9-59978C16FFB5}" destId="{1B617CCB-8E6B-4BEF-A0CF-F900A7ED8021}" srcOrd="0" destOrd="0" presId="urn:microsoft.com/office/officeart/2005/8/layout/vList2"/>
    <dgm:cxn modelId="{591D1729-3477-4446-BA39-04007098E3D2}" type="presOf" srcId="{3232A3C7-7837-4EB4-B466-F00A9B4C85DB}" destId="{C7667E96-B68C-4669-9DED-735A3DB18895}" srcOrd="0" destOrd="0" presId="urn:microsoft.com/office/officeart/2005/8/layout/vList2"/>
    <dgm:cxn modelId="{6DCB165D-1977-4199-A6F4-8514579713C8}" type="presOf" srcId="{7BD71394-DA73-4F14-9276-85A5A6D7C5DA}" destId="{B1B3DB0D-69CF-400F-929C-920B7F1DB156}" srcOrd="0" destOrd="0" presId="urn:microsoft.com/office/officeart/2005/8/layout/vList2"/>
    <dgm:cxn modelId="{4845C264-CCF0-4694-BDDE-31AC52DA8A11}" type="presOf" srcId="{30DBCBFD-1A72-4B63-A516-874F33C2570F}" destId="{CE4EAC77-1242-4034-948D-C7928CCE69B0}" srcOrd="0" destOrd="0" presId="urn:microsoft.com/office/officeart/2005/8/layout/vList2"/>
    <dgm:cxn modelId="{CA38CE6A-A2A4-414E-8C00-08651690E123}" srcId="{30DBCBFD-1A72-4B63-A516-874F33C2570F}" destId="{9E058781-56A7-46D2-AA8B-B9C38E334AB9}" srcOrd="5" destOrd="0" parTransId="{61E5A9FE-E781-4306-8DF6-C771F8A8074F}" sibTransId="{276C8DAB-CDAC-43AC-AC2A-3EC74804A10B}"/>
    <dgm:cxn modelId="{9D3A6C56-C824-4DB8-BD6A-47B72DC527C0}" srcId="{30DBCBFD-1A72-4B63-A516-874F33C2570F}" destId="{133BD6F3-FA3E-4B74-8AD9-59978C16FFB5}" srcOrd="2" destOrd="0" parTransId="{FF417645-42B1-4DFE-95E1-129243A24C1C}" sibTransId="{2AAEFC6A-B401-4488-989E-65772D6BCE7F}"/>
    <dgm:cxn modelId="{0C621185-CE41-4795-9595-AF926392EDDC}" srcId="{30DBCBFD-1A72-4B63-A516-874F33C2570F}" destId="{B11961E2-D91A-4A6F-8AB3-913DE212FBCB}" srcOrd="6" destOrd="0" parTransId="{7611B178-7CB9-46E6-9602-4D01D8CDC2FA}" sibTransId="{BE18EDCB-256B-454C-9379-2487C410907C}"/>
    <dgm:cxn modelId="{65CDEA94-1B02-46C2-B527-1E9FF9BA8C7B}" srcId="{30DBCBFD-1A72-4B63-A516-874F33C2570F}" destId="{7BD71394-DA73-4F14-9276-85A5A6D7C5DA}" srcOrd="3" destOrd="0" parTransId="{332149C1-EDCF-461E-87C0-1D706C910465}" sibTransId="{42CCBDBC-C399-475F-B1B9-43C3AEBA0AF0}"/>
    <dgm:cxn modelId="{899B2A96-1146-490C-ACBD-E8F40440C03B}" type="presOf" srcId="{B11961E2-D91A-4A6F-8AB3-913DE212FBCB}" destId="{A764CD06-CFE8-49B3-B471-0D74204CCF65}" srcOrd="0" destOrd="0" presId="urn:microsoft.com/office/officeart/2005/8/layout/vList2"/>
    <dgm:cxn modelId="{60ACDE96-F6E5-40D3-9AB8-878849B2A2EC}" type="presOf" srcId="{E41B1A5C-1159-4CCD-9325-59CBB135A731}" destId="{93FE51FE-5300-4846-9376-CE834DDE503B}" srcOrd="0" destOrd="0" presId="urn:microsoft.com/office/officeart/2005/8/layout/vList2"/>
    <dgm:cxn modelId="{51981D98-3BB4-4E9A-8C3A-E7B9E71BD5D9}" type="presOf" srcId="{B38748CF-1187-4A19-931F-784750E2AC8B}" destId="{531484D8-C6E0-469C-BE4C-0E12FD7BBDAA}" srcOrd="0" destOrd="0" presId="urn:microsoft.com/office/officeart/2005/8/layout/vList2"/>
    <dgm:cxn modelId="{4AB7B8A3-FE80-412D-83D9-C05C53B0961A}" srcId="{30DBCBFD-1A72-4B63-A516-874F33C2570F}" destId="{476F5689-6EBA-437E-8054-EC36489AB606}" srcOrd="0" destOrd="0" parTransId="{57BE523E-EEB3-4A2C-B65A-5569A0711911}" sibTransId="{D7FCBD18-CD10-46CC-ACC8-11845EB55C23}"/>
    <dgm:cxn modelId="{754A0AE1-3213-469C-AA78-68E62E96EC46}" type="presOf" srcId="{476F5689-6EBA-437E-8054-EC36489AB606}" destId="{5B323EEF-9ED5-4EC5-9E74-72A67EB8271A}" srcOrd="0" destOrd="0" presId="urn:microsoft.com/office/officeart/2005/8/layout/vList2"/>
    <dgm:cxn modelId="{3FF9F7F3-8FB7-440B-A4CE-979DBECB1333}" type="presOf" srcId="{9E058781-56A7-46D2-AA8B-B9C38E334AB9}" destId="{164ABACF-01A3-4DB2-AAF9-BEF9370F3935}" srcOrd="0" destOrd="0" presId="urn:microsoft.com/office/officeart/2005/8/layout/vList2"/>
    <dgm:cxn modelId="{E2AFCAAA-1EE7-40BC-A35D-8F2DD4717EF9}" type="presParOf" srcId="{CE4EAC77-1242-4034-948D-C7928CCE69B0}" destId="{5B323EEF-9ED5-4EC5-9E74-72A67EB8271A}" srcOrd="0" destOrd="0" presId="urn:microsoft.com/office/officeart/2005/8/layout/vList2"/>
    <dgm:cxn modelId="{48DA74E5-3172-46DE-9AFC-775ABDD1AC30}" type="presParOf" srcId="{CE4EAC77-1242-4034-948D-C7928CCE69B0}" destId="{95D3018A-E385-40BB-A726-5D66A666B253}" srcOrd="1" destOrd="0" presId="urn:microsoft.com/office/officeart/2005/8/layout/vList2"/>
    <dgm:cxn modelId="{FD11DD49-55C3-4D1D-8D79-3416A4F1D3C2}" type="presParOf" srcId="{CE4EAC77-1242-4034-948D-C7928CCE69B0}" destId="{C7667E96-B68C-4669-9DED-735A3DB18895}" srcOrd="2" destOrd="0" presId="urn:microsoft.com/office/officeart/2005/8/layout/vList2"/>
    <dgm:cxn modelId="{19F354A7-C455-479A-8B1A-3C232C3D4915}" type="presParOf" srcId="{CE4EAC77-1242-4034-948D-C7928CCE69B0}" destId="{3C8671B5-6B98-4E33-A737-58DCC0CB1A91}" srcOrd="3" destOrd="0" presId="urn:microsoft.com/office/officeart/2005/8/layout/vList2"/>
    <dgm:cxn modelId="{AC55E7F5-6EC0-4926-839F-1D87FBEA2012}" type="presParOf" srcId="{CE4EAC77-1242-4034-948D-C7928CCE69B0}" destId="{1B617CCB-8E6B-4BEF-A0CF-F900A7ED8021}" srcOrd="4" destOrd="0" presId="urn:microsoft.com/office/officeart/2005/8/layout/vList2"/>
    <dgm:cxn modelId="{2887464C-5F6C-4ED4-BA5D-A5871971006A}" type="presParOf" srcId="{CE4EAC77-1242-4034-948D-C7928CCE69B0}" destId="{794A650C-8965-4C5F-A35D-B693BCDB85F3}" srcOrd="5" destOrd="0" presId="urn:microsoft.com/office/officeart/2005/8/layout/vList2"/>
    <dgm:cxn modelId="{6D735738-D0A7-4D50-85E3-7C1A1735C788}" type="presParOf" srcId="{CE4EAC77-1242-4034-948D-C7928CCE69B0}" destId="{B1B3DB0D-69CF-400F-929C-920B7F1DB156}" srcOrd="6" destOrd="0" presId="urn:microsoft.com/office/officeart/2005/8/layout/vList2"/>
    <dgm:cxn modelId="{811E902D-1D10-46E8-AF27-FDEE0181DDF9}" type="presParOf" srcId="{CE4EAC77-1242-4034-948D-C7928CCE69B0}" destId="{A91E4883-5CD2-4CE9-BBA7-BC40137DE83F}" srcOrd="7" destOrd="0" presId="urn:microsoft.com/office/officeart/2005/8/layout/vList2"/>
    <dgm:cxn modelId="{7C9978A3-9678-4B19-B6C1-E052C92242D2}" type="presParOf" srcId="{CE4EAC77-1242-4034-948D-C7928CCE69B0}" destId="{93FE51FE-5300-4846-9376-CE834DDE503B}" srcOrd="8" destOrd="0" presId="urn:microsoft.com/office/officeart/2005/8/layout/vList2"/>
    <dgm:cxn modelId="{FF724B5E-7577-43D2-BCD1-0A0E42C04938}" type="presParOf" srcId="{CE4EAC77-1242-4034-948D-C7928CCE69B0}" destId="{84981A42-FABB-491D-8D7A-65D62C9017C8}" srcOrd="9" destOrd="0" presId="urn:microsoft.com/office/officeart/2005/8/layout/vList2"/>
    <dgm:cxn modelId="{575800E8-0E77-467F-B697-77E6F83FCCFE}" type="presParOf" srcId="{CE4EAC77-1242-4034-948D-C7928CCE69B0}" destId="{164ABACF-01A3-4DB2-AAF9-BEF9370F3935}" srcOrd="10" destOrd="0" presId="urn:microsoft.com/office/officeart/2005/8/layout/vList2"/>
    <dgm:cxn modelId="{84E7869B-09D0-4EC0-9C8F-6BE3F07D2FD1}" type="presParOf" srcId="{CE4EAC77-1242-4034-948D-C7928CCE69B0}" destId="{6E6C63C8-8DD5-43AC-A55A-F1AC5D7E6E32}" srcOrd="11" destOrd="0" presId="urn:microsoft.com/office/officeart/2005/8/layout/vList2"/>
    <dgm:cxn modelId="{3099A968-86B0-4159-8F27-4508D4C70B42}" type="presParOf" srcId="{CE4EAC77-1242-4034-948D-C7928CCE69B0}" destId="{A764CD06-CFE8-49B3-B471-0D74204CCF65}" srcOrd="12" destOrd="0" presId="urn:microsoft.com/office/officeart/2005/8/layout/vList2"/>
    <dgm:cxn modelId="{C90BC84E-D13B-4C06-AB74-E93FE6D7CE35}" type="presParOf" srcId="{CE4EAC77-1242-4034-948D-C7928CCE69B0}" destId="{08094618-0085-4063-9672-7FC70EFE048F}" srcOrd="13" destOrd="0" presId="urn:microsoft.com/office/officeart/2005/8/layout/vList2"/>
    <dgm:cxn modelId="{24E72241-1024-44C3-A91A-874BD654E25D}" type="presParOf" srcId="{CE4EAC77-1242-4034-948D-C7928CCE69B0}" destId="{531484D8-C6E0-469C-BE4C-0E12FD7BBDAA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323EEF-9ED5-4EC5-9E74-72A67EB8271A}">
      <dsp:nvSpPr>
        <dsp:cNvPr id="0" name=""/>
        <dsp:cNvSpPr/>
      </dsp:nvSpPr>
      <dsp:spPr>
        <a:xfrm>
          <a:off x="0" y="135750"/>
          <a:ext cx="5175384" cy="6177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>
              <a:hlinkClick xmlns:r="http://schemas.openxmlformats.org/officeDocument/2006/relationships" r:id="rId1"/>
            </a:rPr>
            <a:t>Apprenticeships | Learn About Apprenticeships And Find The Right One For You (ucas.com)</a:t>
          </a:r>
          <a:endParaRPr lang="en-US" sz="1600" kern="1200"/>
        </a:p>
      </dsp:txBody>
      <dsp:txXfrm>
        <a:off x="30157" y="165907"/>
        <a:ext cx="5115070" cy="557446"/>
      </dsp:txXfrm>
    </dsp:sp>
    <dsp:sp modelId="{C7667E96-B68C-4669-9DED-735A3DB18895}">
      <dsp:nvSpPr>
        <dsp:cNvPr id="0" name=""/>
        <dsp:cNvSpPr/>
      </dsp:nvSpPr>
      <dsp:spPr>
        <a:xfrm>
          <a:off x="0" y="799590"/>
          <a:ext cx="5175384" cy="6177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>
              <a:hlinkClick xmlns:r="http://schemas.openxmlformats.org/officeDocument/2006/relationships" r:id="rId2"/>
            </a:rPr>
            <a:t>Find an apprenticeship - GOV.UK (www.gov.uk)</a:t>
          </a:r>
          <a:endParaRPr lang="en-US" sz="1600" kern="1200"/>
        </a:p>
      </dsp:txBody>
      <dsp:txXfrm>
        <a:off x="30157" y="829747"/>
        <a:ext cx="5115070" cy="557446"/>
      </dsp:txXfrm>
    </dsp:sp>
    <dsp:sp modelId="{1B617CCB-8E6B-4BEF-A0CF-F900A7ED8021}">
      <dsp:nvSpPr>
        <dsp:cNvPr id="0" name=""/>
        <dsp:cNvSpPr/>
      </dsp:nvSpPr>
      <dsp:spPr>
        <a:xfrm>
          <a:off x="0" y="1463430"/>
          <a:ext cx="5175384" cy="6177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hlinkClick xmlns:r="http://schemas.openxmlformats.org/officeDocument/2006/relationships" r:id="rId3"/>
            </a:rPr>
            <a:t>Browse apprenticeships before you apply</a:t>
          </a:r>
          <a:endParaRPr lang="en-US" sz="1600" kern="1200" dirty="0"/>
        </a:p>
      </dsp:txBody>
      <dsp:txXfrm>
        <a:off x="30157" y="1493587"/>
        <a:ext cx="5115070" cy="557446"/>
      </dsp:txXfrm>
    </dsp:sp>
    <dsp:sp modelId="{B1B3DB0D-69CF-400F-929C-920B7F1DB156}">
      <dsp:nvSpPr>
        <dsp:cNvPr id="0" name=""/>
        <dsp:cNvSpPr/>
      </dsp:nvSpPr>
      <dsp:spPr>
        <a:xfrm>
          <a:off x="0" y="2127270"/>
          <a:ext cx="5175384" cy="6177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>
              <a:hlinkClick xmlns:r="http://schemas.openxmlformats.org/officeDocument/2006/relationships" r:id="rId4"/>
            </a:rPr>
            <a:t>What We Can Offer Apprentices - Lakes College (lcwc.ac.uk)</a:t>
          </a:r>
          <a:endParaRPr lang="en-US" sz="1600" kern="1200"/>
        </a:p>
      </dsp:txBody>
      <dsp:txXfrm>
        <a:off x="30157" y="2157427"/>
        <a:ext cx="5115070" cy="557446"/>
      </dsp:txXfrm>
    </dsp:sp>
    <dsp:sp modelId="{93FE51FE-5300-4846-9376-CE834DDE503B}">
      <dsp:nvSpPr>
        <dsp:cNvPr id="0" name=""/>
        <dsp:cNvSpPr/>
      </dsp:nvSpPr>
      <dsp:spPr>
        <a:xfrm>
          <a:off x="0" y="2791110"/>
          <a:ext cx="5175384" cy="6177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>
              <a:hlinkClick xmlns:r="http://schemas.openxmlformats.org/officeDocument/2006/relationships" r:id="rId5"/>
            </a:rPr>
            <a:t>Apprenticeships :: North Cumbria Integrated Care (ncic.nhs.uk)</a:t>
          </a:r>
          <a:endParaRPr lang="en-US" sz="1600" kern="1200"/>
        </a:p>
      </dsp:txBody>
      <dsp:txXfrm>
        <a:off x="30157" y="2821267"/>
        <a:ext cx="5115070" cy="557446"/>
      </dsp:txXfrm>
    </dsp:sp>
    <dsp:sp modelId="{164ABACF-01A3-4DB2-AAF9-BEF9370F3935}">
      <dsp:nvSpPr>
        <dsp:cNvPr id="0" name=""/>
        <dsp:cNvSpPr/>
      </dsp:nvSpPr>
      <dsp:spPr>
        <a:xfrm>
          <a:off x="0" y="3454950"/>
          <a:ext cx="5175384" cy="6177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>
              <a:hlinkClick xmlns:r="http://schemas.openxmlformats.org/officeDocument/2006/relationships" r:id="rId6"/>
            </a:rPr>
            <a:t>Current vacancies (cumbria.gov.uk)</a:t>
          </a:r>
          <a:endParaRPr lang="en-US" sz="1600" kern="1200"/>
        </a:p>
      </dsp:txBody>
      <dsp:txXfrm>
        <a:off x="30157" y="3485107"/>
        <a:ext cx="5115070" cy="557446"/>
      </dsp:txXfrm>
    </dsp:sp>
    <dsp:sp modelId="{A764CD06-CFE8-49B3-B471-0D74204CCF65}">
      <dsp:nvSpPr>
        <dsp:cNvPr id="0" name=""/>
        <dsp:cNvSpPr/>
      </dsp:nvSpPr>
      <dsp:spPr>
        <a:xfrm>
          <a:off x="0" y="4118790"/>
          <a:ext cx="5175384" cy="6177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>
              <a:hlinkClick xmlns:r="http://schemas.openxmlformats.org/officeDocument/2006/relationships" r:id="rId7"/>
            </a:rPr>
            <a:t>All Apprenticeships - Gen2</a:t>
          </a:r>
          <a:endParaRPr lang="en-US" sz="1600" kern="1200"/>
        </a:p>
      </dsp:txBody>
      <dsp:txXfrm>
        <a:off x="30157" y="4148947"/>
        <a:ext cx="5115070" cy="557446"/>
      </dsp:txXfrm>
    </dsp:sp>
    <dsp:sp modelId="{531484D8-C6E0-469C-BE4C-0E12FD7BBDAA}">
      <dsp:nvSpPr>
        <dsp:cNvPr id="0" name=""/>
        <dsp:cNvSpPr/>
      </dsp:nvSpPr>
      <dsp:spPr>
        <a:xfrm>
          <a:off x="0" y="4782630"/>
          <a:ext cx="5175384" cy="6177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>
              <a:hlinkClick xmlns:r="http://schemas.openxmlformats.org/officeDocument/2006/relationships" r:id="rId8"/>
            </a:rPr>
            <a:t>Apprenticeship Schemes | Apprenticeships | Sellafield Ltd Careers (sellafieldsite.co.uk)</a:t>
          </a:r>
          <a:endParaRPr lang="en-US" sz="1600" kern="1200"/>
        </a:p>
      </dsp:txBody>
      <dsp:txXfrm>
        <a:off x="30157" y="4812787"/>
        <a:ext cx="5115070" cy="5574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14914F-5A6D-49F0-8712-CADA73DD6D17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06508-E694-473C-89FD-739D6D3260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205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006508-E694-473C-89FD-739D6D32605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364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006508-E694-473C-89FD-739D6D32605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935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006508-E694-473C-89FD-739D6D32605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778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8203-9418-414C-B14D-578544A35554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8C37-1345-4093-8824-C67F1AB4E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02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8203-9418-414C-B14D-578544A35554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8C37-1345-4093-8824-C67F1AB4E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533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8203-9418-414C-B14D-578544A35554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8C37-1345-4093-8824-C67F1AB4E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352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8203-9418-414C-B14D-578544A35554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8C37-1345-4093-8824-C67F1AB4E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839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8203-9418-414C-B14D-578544A35554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8C37-1345-4093-8824-C67F1AB4E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111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8203-9418-414C-B14D-578544A35554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8C37-1345-4093-8824-C67F1AB4E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325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8203-9418-414C-B14D-578544A35554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8C37-1345-4093-8824-C67F1AB4E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323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8203-9418-414C-B14D-578544A35554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8C37-1345-4093-8824-C67F1AB4E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380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8203-9418-414C-B14D-578544A35554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8C37-1345-4093-8824-C67F1AB4E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464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8203-9418-414C-B14D-578544A35554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8C37-1345-4093-8824-C67F1AB4E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690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8203-9418-414C-B14D-578544A35554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08C37-1345-4093-8824-C67F1AB4E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975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E8203-9418-414C-B14D-578544A35554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08C37-1345-4093-8824-C67F1AB4E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820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sv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occupational-maps.instituteforapprenticeships.org/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18" Type="http://schemas.openxmlformats.org/officeDocument/2006/relationships/image" Target="../media/image36.png"/><Relationship Id="rId26" Type="http://schemas.openxmlformats.org/officeDocument/2006/relationships/image" Target="../media/image44.png"/><Relationship Id="rId3" Type="http://schemas.openxmlformats.org/officeDocument/2006/relationships/image" Target="../media/image21.png"/><Relationship Id="rId21" Type="http://schemas.openxmlformats.org/officeDocument/2006/relationships/image" Target="../media/image39.png"/><Relationship Id="rId34" Type="http://schemas.openxmlformats.org/officeDocument/2006/relationships/image" Target="../media/image52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17" Type="http://schemas.openxmlformats.org/officeDocument/2006/relationships/image" Target="../media/image35.png"/><Relationship Id="rId25" Type="http://schemas.openxmlformats.org/officeDocument/2006/relationships/image" Target="../media/image43.png"/><Relationship Id="rId33" Type="http://schemas.openxmlformats.org/officeDocument/2006/relationships/image" Target="../media/image51.png"/><Relationship Id="rId2" Type="http://schemas.openxmlformats.org/officeDocument/2006/relationships/image" Target="../media/image20.jpeg"/><Relationship Id="rId16" Type="http://schemas.openxmlformats.org/officeDocument/2006/relationships/image" Target="../media/image34.png"/><Relationship Id="rId20" Type="http://schemas.openxmlformats.org/officeDocument/2006/relationships/image" Target="../media/image38.png"/><Relationship Id="rId29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jpeg"/><Relationship Id="rId24" Type="http://schemas.openxmlformats.org/officeDocument/2006/relationships/image" Target="../media/image42.jpeg"/><Relationship Id="rId32" Type="http://schemas.openxmlformats.org/officeDocument/2006/relationships/image" Target="../media/image50.png"/><Relationship Id="rId5" Type="http://schemas.openxmlformats.org/officeDocument/2006/relationships/image" Target="../media/image23.jpeg"/><Relationship Id="rId15" Type="http://schemas.openxmlformats.org/officeDocument/2006/relationships/image" Target="../media/image33.png"/><Relationship Id="rId23" Type="http://schemas.openxmlformats.org/officeDocument/2006/relationships/image" Target="../media/image41.png"/><Relationship Id="rId28" Type="http://schemas.openxmlformats.org/officeDocument/2006/relationships/image" Target="../media/image46.png"/><Relationship Id="rId36" Type="http://schemas.openxmlformats.org/officeDocument/2006/relationships/image" Target="../media/image54.jpeg"/><Relationship Id="rId10" Type="http://schemas.openxmlformats.org/officeDocument/2006/relationships/image" Target="../media/image28.jpeg"/><Relationship Id="rId19" Type="http://schemas.openxmlformats.org/officeDocument/2006/relationships/image" Target="../media/image37.png"/><Relationship Id="rId31" Type="http://schemas.openxmlformats.org/officeDocument/2006/relationships/image" Target="../media/image49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Relationship Id="rId22" Type="http://schemas.openxmlformats.org/officeDocument/2006/relationships/image" Target="../media/image40.png"/><Relationship Id="rId27" Type="http://schemas.openxmlformats.org/officeDocument/2006/relationships/image" Target="../media/image45.png"/><Relationship Id="rId30" Type="http://schemas.openxmlformats.org/officeDocument/2006/relationships/image" Target="../media/image48.jpeg"/><Relationship Id="rId35" Type="http://schemas.openxmlformats.org/officeDocument/2006/relationships/image" Target="../media/image5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73321" y="640080"/>
            <a:ext cx="4688333" cy="3566160"/>
          </a:xfrm>
        </p:spPr>
        <p:txBody>
          <a:bodyPr anchor="b">
            <a:normAutofit/>
          </a:bodyPr>
          <a:lstStyle/>
          <a:p>
            <a:pPr algn="l"/>
            <a:r>
              <a:rPr lang="en-GB" sz="4700">
                <a:latin typeface="Congenial Light" panose="02000503040000020004" pitchFamily="2" charset="0"/>
              </a:rPr>
              <a:t>Apprenticeships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386338-3CAD-FE7A-25A3-B164907565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608" r="12459"/>
          <a:stretch/>
        </p:blipFill>
        <p:spPr>
          <a:xfrm>
            <a:off x="20" y="10"/>
            <a:ext cx="3492988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0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646" y="4409267"/>
            <a:ext cx="3182692" cy="18288"/>
          </a:xfrm>
          <a:custGeom>
            <a:avLst/>
            <a:gdLst>
              <a:gd name="connsiteX0" fmla="*/ 0 w 3182692"/>
              <a:gd name="connsiteY0" fmla="*/ 0 h 18288"/>
              <a:gd name="connsiteX1" fmla="*/ 604711 w 3182692"/>
              <a:gd name="connsiteY1" fmla="*/ 0 h 18288"/>
              <a:gd name="connsiteX2" fmla="*/ 1241250 w 3182692"/>
              <a:gd name="connsiteY2" fmla="*/ 0 h 18288"/>
              <a:gd name="connsiteX3" fmla="*/ 1909615 w 3182692"/>
              <a:gd name="connsiteY3" fmla="*/ 0 h 18288"/>
              <a:gd name="connsiteX4" fmla="*/ 2577981 w 3182692"/>
              <a:gd name="connsiteY4" fmla="*/ 0 h 18288"/>
              <a:gd name="connsiteX5" fmla="*/ 3182692 w 3182692"/>
              <a:gd name="connsiteY5" fmla="*/ 0 h 18288"/>
              <a:gd name="connsiteX6" fmla="*/ 3182692 w 3182692"/>
              <a:gd name="connsiteY6" fmla="*/ 18288 h 18288"/>
              <a:gd name="connsiteX7" fmla="*/ 2482500 w 3182692"/>
              <a:gd name="connsiteY7" fmla="*/ 18288 h 18288"/>
              <a:gd name="connsiteX8" fmla="*/ 1782308 w 3182692"/>
              <a:gd name="connsiteY8" fmla="*/ 18288 h 18288"/>
              <a:gd name="connsiteX9" fmla="*/ 1145769 w 3182692"/>
              <a:gd name="connsiteY9" fmla="*/ 18288 h 18288"/>
              <a:gd name="connsiteX10" fmla="*/ 0 w 3182692"/>
              <a:gd name="connsiteY10" fmla="*/ 18288 h 18288"/>
              <a:gd name="connsiteX11" fmla="*/ 0 w 3182692"/>
              <a:gd name="connsiteY11" fmla="*/ 0 h 18288"/>
              <a:gd name="connsiteX0" fmla="*/ 0 w 3182692"/>
              <a:gd name="connsiteY0" fmla="*/ 0 h 18288"/>
              <a:gd name="connsiteX1" fmla="*/ 604711 w 3182692"/>
              <a:gd name="connsiteY1" fmla="*/ 0 h 18288"/>
              <a:gd name="connsiteX2" fmla="*/ 1145769 w 3182692"/>
              <a:gd name="connsiteY2" fmla="*/ 0 h 18288"/>
              <a:gd name="connsiteX3" fmla="*/ 1845961 w 3182692"/>
              <a:gd name="connsiteY3" fmla="*/ 0 h 18288"/>
              <a:gd name="connsiteX4" fmla="*/ 2450673 w 3182692"/>
              <a:gd name="connsiteY4" fmla="*/ 0 h 18288"/>
              <a:gd name="connsiteX5" fmla="*/ 3182692 w 3182692"/>
              <a:gd name="connsiteY5" fmla="*/ 0 h 18288"/>
              <a:gd name="connsiteX6" fmla="*/ 3182692 w 3182692"/>
              <a:gd name="connsiteY6" fmla="*/ 18288 h 18288"/>
              <a:gd name="connsiteX7" fmla="*/ 2546154 w 3182692"/>
              <a:gd name="connsiteY7" fmla="*/ 18288 h 18288"/>
              <a:gd name="connsiteX8" fmla="*/ 1845961 w 3182692"/>
              <a:gd name="connsiteY8" fmla="*/ 18288 h 18288"/>
              <a:gd name="connsiteX9" fmla="*/ 1304904 w 3182692"/>
              <a:gd name="connsiteY9" fmla="*/ 18288 h 18288"/>
              <a:gd name="connsiteX10" fmla="*/ 668365 w 3182692"/>
              <a:gd name="connsiteY10" fmla="*/ 18288 h 18288"/>
              <a:gd name="connsiteX11" fmla="*/ 0 w 3182692"/>
              <a:gd name="connsiteY11" fmla="*/ 18288 h 18288"/>
              <a:gd name="connsiteX12" fmla="*/ 0 w 3182692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82692" h="18288" fill="none" extrusionOk="0">
                <a:moveTo>
                  <a:pt x="0" y="0"/>
                </a:moveTo>
                <a:cubicBezTo>
                  <a:pt x="145195" y="-37571"/>
                  <a:pt x="472618" y="-13696"/>
                  <a:pt x="604711" y="0"/>
                </a:cubicBezTo>
                <a:cubicBezTo>
                  <a:pt x="706652" y="-3280"/>
                  <a:pt x="1039328" y="-8567"/>
                  <a:pt x="1241250" y="0"/>
                </a:cubicBezTo>
                <a:cubicBezTo>
                  <a:pt x="1405712" y="-7891"/>
                  <a:pt x="1711158" y="8053"/>
                  <a:pt x="1909615" y="0"/>
                </a:cubicBezTo>
                <a:cubicBezTo>
                  <a:pt x="2107436" y="-40150"/>
                  <a:pt x="2247192" y="19443"/>
                  <a:pt x="2577981" y="0"/>
                </a:cubicBezTo>
                <a:cubicBezTo>
                  <a:pt x="2894393" y="-5855"/>
                  <a:pt x="3041563" y="17846"/>
                  <a:pt x="3182692" y="0"/>
                </a:cubicBezTo>
                <a:cubicBezTo>
                  <a:pt x="3181973" y="8390"/>
                  <a:pt x="3182735" y="11854"/>
                  <a:pt x="3182692" y="18288"/>
                </a:cubicBezTo>
                <a:cubicBezTo>
                  <a:pt x="2975928" y="57450"/>
                  <a:pt x="2667693" y="19406"/>
                  <a:pt x="2482500" y="18288"/>
                </a:cubicBezTo>
                <a:cubicBezTo>
                  <a:pt x="2299734" y="36912"/>
                  <a:pt x="1925962" y="9303"/>
                  <a:pt x="1782308" y="18288"/>
                </a:cubicBezTo>
                <a:cubicBezTo>
                  <a:pt x="1635580" y="20546"/>
                  <a:pt x="1257854" y="-3663"/>
                  <a:pt x="1145769" y="18288"/>
                </a:cubicBezTo>
                <a:cubicBezTo>
                  <a:pt x="1025065" y="56574"/>
                  <a:pt x="247799" y="-11536"/>
                  <a:pt x="0" y="18288"/>
                </a:cubicBezTo>
                <a:cubicBezTo>
                  <a:pt x="-405" y="13204"/>
                  <a:pt x="-1092" y="5311"/>
                  <a:pt x="0" y="0"/>
                </a:cubicBezTo>
                <a:close/>
              </a:path>
              <a:path w="3182692" h="18288" stroke="0" extrusionOk="0">
                <a:moveTo>
                  <a:pt x="0" y="0"/>
                </a:moveTo>
                <a:cubicBezTo>
                  <a:pt x="288308" y="19724"/>
                  <a:pt x="431183" y="-26509"/>
                  <a:pt x="604711" y="0"/>
                </a:cubicBezTo>
                <a:cubicBezTo>
                  <a:pt x="795174" y="4405"/>
                  <a:pt x="950067" y="22541"/>
                  <a:pt x="1145769" y="0"/>
                </a:cubicBezTo>
                <a:cubicBezTo>
                  <a:pt x="1301850" y="7702"/>
                  <a:pt x="1499974" y="-70469"/>
                  <a:pt x="1845961" y="0"/>
                </a:cubicBezTo>
                <a:cubicBezTo>
                  <a:pt x="2191264" y="15313"/>
                  <a:pt x="2307232" y="-97"/>
                  <a:pt x="2450673" y="0"/>
                </a:cubicBezTo>
                <a:cubicBezTo>
                  <a:pt x="2596405" y="-19465"/>
                  <a:pt x="3033067" y="-31048"/>
                  <a:pt x="3182692" y="0"/>
                </a:cubicBezTo>
                <a:cubicBezTo>
                  <a:pt x="3182066" y="4696"/>
                  <a:pt x="3183370" y="10269"/>
                  <a:pt x="3182692" y="18288"/>
                </a:cubicBezTo>
                <a:cubicBezTo>
                  <a:pt x="3091120" y="-23022"/>
                  <a:pt x="2811074" y="61693"/>
                  <a:pt x="2546154" y="18288"/>
                </a:cubicBezTo>
                <a:cubicBezTo>
                  <a:pt x="2285186" y="27529"/>
                  <a:pt x="2090205" y="-22321"/>
                  <a:pt x="1845961" y="18288"/>
                </a:cubicBezTo>
                <a:cubicBezTo>
                  <a:pt x="1599794" y="31493"/>
                  <a:pt x="1466284" y="37447"/>
                  <a:pt x="1304904" y="18288"/>
                </a:cubicBezTo>
                <a:cubicBezTo>
                  <a:pt x="1189365" y="43775"/>
                  <a:pt x="952251" y="23461"/>
                  <a:pt x="668365" y="18288"/>
                </a:cubicBezTo>
                <a:cubicBezTo>
                  <a:pt x="407868" y="43595"/>
                  <a:pt x="284672" y="-9405"/>
                  <a:pt x="0" y="18288"/>
                </a:cubicBezTo>
                <a:cubicBezTo>
                  <a:pt x="527" y="9891"/>
                  <a:pt x="870" y="7012"/>
                  <a:pt x="0" y="0"/>
                </a:cubicBezTo>
                <a:close/>
              </a:path>
              <a:path w="3182692" h="18288" fill="none" stroke="0" extrusionOk="0">
                <a:moveTo>
                  <a:pt x="0" y="0"/>
                </a:moveTo>
                <a:cubicBezTo>
                  <a:pt x="108839" y="-32375"/>
                  <a:pt x="447732" y="16552"/>
                  <a:pt x="604711" y="0"/>
                </a:cubicBezTo>
                <a:cubicBezTo>
                  <a:pt x="781899" y="-548"/>
                  <a:pt x="1052060" y="7118"/>
                  <a:pt x="1241250" y="0"/>
                </a:cubicBezTo>
                <a:cubicBezTo>
                  <a:pt x="1399482" y="14083"/>
                  <a:pt x="1706293" y="54730"/>
                  <a:pt x="1909615" y="0"/>
                </a:cubicBezTo>
                <a:cubicBezTo>
                  <a:pt x="2085313" y="-24404"/>
                  <a:pt x="2264415" y="16988"/>
                  <a:pt x="2577981" y="0"/>
                </a:cubicBezTo>
                <a:cubicBezTo>
                  <a:pt x="2926098" y="-10318"/>
                  <a:pt x="3036314" y="-14769"/>
                  <a:pt x="3182692" y="0"/>
                </a:cubicBezTo>
                <a:cubicBezTo>
                  <a:pt x="3181841" y="8135"/>
                  <a:pt x="3181636" y="12730"/>
                  <a:pt x="3182692" y="18288"/>
                </a:cubicBezTo>
                <a:cubicBezTo>
                  <a:pt x="2996012" y="-1231"/>
                  <a:pt x="2669008" y="27395"/>
                  <a:pt x="2482500" y="18288"/>
                </a:cubicBezTo>
                <a:cubicBezTo>
                  <a:pt x="2296543" y="21246"/>
                  <a:pt x="1935236" y="7938"/>
                  <a:pt x="1782308" y="18288"/>
                </a:cubicBezTo>
                <a:cubicBezTo>
                  <a:pt x="1607683" y="25490"/>
                  <a:pt x="1291498" y="1369"/>
                  <a:pt x="1145769" y="18288"/>
                </a:cubicBezTo>
                <a:cubicBezTo>
                  <a:pt x="1015407" y="55325"/>
                  <a:pt x="262557" y="26571"/>
                  <a:pt x="0" y="18288"/>
                </a:cubicBezTo>
                <a:cubicBezTo>
                  <a:pt x="508" y="13336"/>
                  <a:pt x="437" y="727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3182692"/>
                      <a:gd name="connsiteY0" fmla="*/ 0 h 18288"/>
                      <a:gd name="connsiteX1" fmla="*/ 604711 w 3182692"/>
                      <a:gd name="connsiteY1" fmla="*/ 0 h 18288"/>
                      <a:gd name="connsiteX2" fmla="*/ 1241250 w 3182692"/>
                      <a:gd name="connsiteY2" fmla="*/ 0 h 18288"/>
                      <a:gd name="connsiteX3" fmla="*/ 1909615 w 3182692"/>
                      <a:gd name="connsiteY3" fmla="*/ 0 h 18288"/>
                      <a:gd name="connsiteX4" fmla="*/ 2577981 w 3182692"/>
                      <a:gd name="connsiteY4" fmla="*/ 0 h 18288"/>
                      <a:gd name="connsiteX5" fmla="*/ 3182692 w 3182692"/>
                      <a:gd name="connsiteY5" fmla="*/ 0 h 18288"/>
                      <a:gd name="connsiteX6" fmla="*/ 3182692 w 3182692"/>
                      <a:gd name="connsiteY6" fmla="*/ 18288 h 18288"/>
                      <a:gd name="connsiteX7" fmla="*/ 2482500 w 3182692"/>
                      <a:gd name="connsiteY7" fmla="*/ 18288 h 18288"/>
                      <a:gd name="connsiteX8" fmla="*/ 1782308 w 3182692"/>
                      <a:gd name="connsiteY8" fmla="*/ 18288 h 18288"/>
                      <a:gd name="connsiteX9" fmla="*/ 1145769 w 3182692"/>
                      <a:gd name="connsiteY9" fmla="*/ 18288 h 18288"/>
                      <a:gd name="connsiteX10" fmla="*/ 0 w 3182692"/>
                      <a:gd name="connsiteY10" fmla="*/ 18288 h 18288"/>
                      <a:gd name="connsiteX11" fmla="*/ 0 w 3182692"/>
                      <a:gd name="connsiteY11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3182692" h="18288" fill="none" extrusionOk="0">
                        <a:moveTo>
                          <a:pt x="0" y="0"/>
                        </a:moveTo>
                        <a:cubicBezTo>
                          <a:pt x="126686" y="-21366"/>
                          <a:pt x="467788" y="9025"/>
                          <a:pt x="604711" y="0"/>
                        </a:cubicBezTo>
                        <a:cubicBezTo>
                          <a:pt x="741634" y="-9025"/>
                          <a:pt x="1061620" y="6814"/>
                          <a:pt x="1241250" y="0"/>
                        </a:cubicBezTo>
                        <a:cubicBezTo>
                          <a:pt x="1420880" y="-6814"/>
                          <a:pt x="1713773" y="13383"/>
                          <a:pt x="1909615" y="0"/>
                        </a:cubicBezTo>
                        <a:cubicBezTo>
                          <a:pt x="2105457" y="-13383"/>
                          <a:pt x="2257256" y="13567"/>
                          <a:pt x="2577981" y="0"/>
                        </a:cubicBezTo>
                        <a:cubicBezTo>
                          <a:pt x="2898706" y="-13567"/>
                          <a:pt x="3026063" y="6328"/>
                          <a:pt x="3182692" y="0"/>
                        </a:cubicBezTo>
                        <a:cubicBezTo>
                          <a:pt x="3181983" y="8157"/>
                          <a:pt x="3182279" y="12125"/>
                          <a:pt x="3182692" y="18288"/>
                        </a:cubicBezTo>
                        <a:cubicBezTo>
                          <a:pt x="2998421" y="21742"/>
                          <a:pt x="2675038" y="19014"/>
                          <a:pt x="2482500" y="18288"/>
                        </a:cubicBezTo>
                        <a:cubicBezTo>
                          <a:pt x="2289962" y="17562"/>
                          <a:pt x="1930644" y="6834"/>
                          <a:pt x="1782308" y="18288"/>
                        </a:cubicBezTo>
                        <a:cubicBezTo>
                          <a:pt x="1633972" y="29742"/>
                          <a:pt x="1287388" y="-1992"/>
                          <a:pt x="1145769" y="18288"/>
                        </a:cubicBezTo>
                        <a:cubicBezTo>
                          <a:pt x="1004150" y="38568"/>
                          <a:pt x="256377" y="-37438"/>
                          <a:pt x="0" y="18288"/>
                        </a:cubicBezTo>
                        <a:cubicBezTo>
                          <a:pt x="-46" y="12483"/>
                          <a:pt x="-203" y="6491"/>
                          <a:pt x="0" y="0"/>
                        </a:cubicBezTo>
                        <a:close/>
                      </a:path>
                      <a:path w="3182692" h="18288" stroke="0" extrusionOk="0">
                        <a:moveTo>
                          <a:pt x="0" y="0"/>
                        </a:moveTo>
                        <a:cubicBezTo>
                          <a:pt x="283446" y="18201"/>
                          <a:pt x="432812" y="7290"/>
                          <a:pt x="604711" y="0"/>
                        </a:cubicBezTo>
                        <a:cubicBezTo>
                          <a:pt x="776610" y="-7290"/>
                          <a:pt x="982253" y="15478"/>
                          <a:pt x="1145769" y="0"/>
                        </a:cubicBezTo>
                        <a:cubicBezTo>
                          <a:pt x="1309285" y="-15478"/>
                          <a:pt x="1514247" y="-25520"/>
                          <a:pt x="1845961" y="0"/>
                        </a:cubicBezTo>
                        <a:cubicBezTo>
                          <a:pt x="2177675" y="25520"/>
                          <a:pt x="2297588" y="16646"/>
                          <a:pt x="2450673" y="0"/>
                        </a:cubicBezTo>
                        <a:cubicBezTo>
                          <a:pt x="2603758" y="-16646"/>
                          <a:pt x="3023048" y="-21196"/>
                          <a:pt x="3182692" y="0"/>
                        </a:cubicBezTo>
                        <a:cubicBezTo>
                          <a:pt x="3182428" y="4493"/>
                          <a:pt x="3183076" y="9472"/>
                          <a:pt x="3182692" y="18288"/>
                        </a:cubicBezTo>
                        <a:cubicBezTo>
                          <a:pt x="3039109" y="-12701"/>
                          <a:pt x="2823860" y="13848"/>
                          <a:pt x="2546154" y="18288"/>
                        </a:cubicBezTo>
                        <a:cubicBezTo>
                          <a:pt x="2268448" y="22728"/>
                          <a:pt x="2098674" y="5291"/>
                          <a:pt x="1845961" y="18288"/>
                        </a:cubicBezTo>
                        <a:cubicBezTo>
                          <a:pt x="1593248" y="31285"/>
                          <a:pt x="1456743" y="27560"/>
                          <a:pt x="1304904" y="18288"/>
                        </a:cubicBezTo>
                        <a:cubicBezTo>
                          <a:pt x="1153065" y="9016"/>
                          <a:pt x="947204" y="11126"/>
                          <a:pt x="668365" y="18288"/>
                        </a:cubicBezTo>
                        <a:cubicBezTo>
                          <a:pt x="389526" y="25450"/>
                          <a:pt x="288244" y="-4628"/>
                          <a:pt x="0" y="18288"/>
                        </a:cubicBezTo>
                        <a:cubicBezTo>
                          <a:pt x="843" y="9577"/>
                          <a:pt x="371" y="690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633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00E72C-8777-5E42-78DF-2799F9EED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rgbClr val="FFFFFF"/>
                </a:solidFill>
                <a:latin typeface="Congenial Light" panose="02000503040000020004" pitchFamily="2" charset="0"/>
              </a:rPr>
              <a:t>What is an apprenticeship</a:t>
            </a:r>
            <a:endParaRPr lang="en-GB" sz="2400" dirty="0">
              <a:solidFill>
                <a:srgbClr val="FFFFFF"/>
              </a:solidFill>
            </a:endParaRPr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A726480-C556-00AB-9371-57CBC1581761}"/>
              </a:ext>
            </a:extLst>
          </p:cNvPr>
          <p:cNvGrpSpPr/>
          <p:nvPr/>
        </p:nvGrpSpPr>
        <p:grpSpPr>
          <a:xfrm>
            <a:off x="3125454" y="404664"/>
            <a:ext cx="2238242" cy="2160062"/>
            <a:chOff x="2153001" y="2996952"/>
            <a:chExt cx="1618261" cy="1636436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1537A6B-59AC-F16A-CED2-32F8C21A9958}"/>
                </a:ext>
              </a:extLst>
            </p:cNvPr>
            <p:cNvSpPr/>
            <p:nvPr/>
          </p:nvSpPr>
          <p:spPr>
            <a:xfrm>
              <a:off x="2153002" y="2996952"/>
              <a:ext cx="1618260" cy="1636436"/>
            </a:xfrm>
            <a:prstGeom prst="rect">
              <a:avLst/>
            </a:prstGeom>
            <a:noFill/>
            <a:ln>
              <a:solidFill>
                <a:srgbClr val="4472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6F80A94F-1CEA-554A-5BB3-B97C98E9E404}"/>
                </a:ext>
              </a:extLst>
            </p:cNvPr>
            <p:cNvGrpSpPr/>
            <p:nvPr/>
          </p:nvGrpSpPr>
          <p:grpSpPr>
            <a:xfrm>
              <a:off x="2153001" y="3207481"/>
              <a:ext cx="1618260" cy="1344043"/>
              <a:chOff x="1996986" y="1651346"/>
              <a:chExt cx="924031" cy="776328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7DD5B0F4-BE99-9618-DA42-873DA1F20A40}"/>
                  </a:ext>
                </a:extLst>
              </p:cNvPr>
              <p:cNvSpPr/>
              <p:nvPr/>
            </p:nvSpPr>
            <p:spPr>
              <a:xfrm>
                <a:off x="2175539" y="1651346"/>
                <a:ext cx="566928" cy="567633"/>
              </a:xfrm>
              <a:prstGeom prst="ellipse">
                <a:avLst/>
              </a:prstGeom>
              <a:noFill/>
              <a:ln w="19050">
                <a:solidFill>
                  <a:srgbClr val="2F8F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33D6C04-C585-78C2-915A-9E5049324281}"/>
                  </a:ext>
                </a:extLst>
              </p:cNvPr>
              <p:cNvSpPr txBox="1"/>
              <p:nvPr/>
            </p:nvSpPr>
            <p:spPr>
              <a:xfrm>
                <a:off x="1996986" y="2246222"/>
                <a:ext cx="924031" cy="1814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en-US" dirty="0">
                    <a:solidFill>
                      <a:srgbClr val="2F8FD1"/>
                    </a:solidFill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</a:rPr>
                  <a:t>Paid work</a:t>
                </a:r>
              </a:p>
            </p:txBody>
          </p:sp>
        </p:grp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9B71E77-EE8B-26EC-DD5A-81B5B8B31A2D}"/>
              </a:ext>
            </a:extLst>
          </p:cNvPr>
          <p:cNvGrpSpPr/>
          <p:nvPr/>
        </p:nvGrpSpPr>
        <p:grpSpPr>
          <a:xfrm>
            <a:off x="5796195" y="404664"/>
            <a:ext cx="2238242" cy="2160062"/>
            <a:chOff x="3131995" y="2606636"/>
            <a:chExt cx="2238242" cy="2160062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D99DBC4F-664A-98FB-3217-8203CCA636A8}"/>
                </a:ext>
              </a:extLst>
            </p:cNvPr>
            <p:cNvGrpSpPr/>
            <p:nvPr/>
          </p:nvGrpSpPr>
          <p:grpSpPr>
            <a:xfrm>
              <a:off x="3131995" y="2606636"/>
              <a:ext cx="2238242" cy="2160062"/>
              <a:chOff x="2153001" y="2996952"/>
              <a:chExt cx="1618261" cy="1636436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13BC091-EC2B-66CF-7BA3-36A052E83804}"/>
                  </a:ext>
                </a:extLst>
              </p:cNvPr>
              <p:cNvSpPr/>
              <p:nvPr/>
            </p:nvSpPr>
            <p:spPr>
              <a:xfrm>
                <a:off x="2153002" y="2996952"/>
                <a:ext cx="1618260" cy="1636436"/>
              </a:xfrm>
              <a:prstGeom prst="rect">
                <a:avLst/>
              </a:prstGeom>
              <a:noFill/>
              <a:ln>
                <a:solidFill>
                  <a:srgbClr val="4472C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5F6A1967-B9DF-C601-2BE1-9CB9FBD33C4D}"/>
                  </a:ext>
                </a:extLst>
              </p:cNvPr>
              <p:cNvGrpSpPr/>
              <p:nvPr/>
            </p:nvGrpSpPr>
            <p:grpSpPr>
              <a:xfrm>
                <a:off x="2153001" y="3207481"/>
                <a:ext cx="1618260" cy="1344043"/>
                <a:chOff x="1996986" y="1651346"/>
                <a:chExt cx="924031" cy="776328"/>
              </a:xfrm>
            </p:grpSpPr>
            <p:sp>
              <p:nvSpPr>
                <p:cNvPr id="20" name="Oval 19">
                  <a:extLst>
                    <a:ext uri="{FF2B5EF4-FFF2-40B4-BE49-F238E27FC236}">
                      <a16:creationId xmlns:a16="http://schemas.microsoft.com/office/drawing/2014/main" id="{A2C2C3A0-D958-8508-3D86-D05460C3F2C3}"/>
                    </a:ext>
                  </a:extLst>
                </p:cNvPr>
                <p:cNvSpPr/>
                <p:nvPr/>
              </p:nvSpPr>
              <p:spPr>
                <a:xfrm>
                  <a:off x="2175539" y="1651346"/>
                  <a:ext cx="566928" cy="567633"/>
                </a:xfrm>
                <a:prstGeom prst="ellipse">
                  <a:avLst/>
                </a:prstGeom>
                <a:noFill/>
                <a:ln w="19050">
                  <a:solidFill>
                    <a:srgbClr val="2F8FD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5C8F0DE9-EF17-E204-F4A5-4EFC612CF283}"/>
                    </a:ext>
                  </a:extLst>
                </p:cNvPr>
                <p:cNvSpPr txBox="1"/>
                <p:nvPr/>
              </p:nvSpPr>
              <p:spPr>
                <a:xfrm>
                  <a:off x="1996986" y="2246222"/>
                  <a:ext cx="924031" cy="1814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30000"/>
                    </a:lnSpc>
                  </a:pPr>
                  <a:r>
                    <a:rPr lang="en-US" dirty="0">
                      <a:solidFill>
                        <a:srgbClr val="2F8FD1"/>
                      </a:solidFill>
                      <a:latin typeface="Lato" panose="020F0502020204030203" pitchFamily="34" charset="0"/>
                      <a:ea typeface="Lato" panose="020F0502020204030203" pitchFamily="34" charset="0"/>
                      <a:cs typeface="Lato" panose="020F0502020204030203" pitchFamily="34" charset="0"/>
                    </a:rPr>
                    <a:t>A real job</a:t>
                  </a:r>
                </a:p>
              </p:txBody>
            </p:sp>
          </p:grpSp>
        </p:grpSp>
        <p:pic>
          <p:nvPicPr>
            <p:cNvPr id="16" name="Graphic 15" descr="Briefcase">
              <a:extLst>
                <a:ext uri="{FF2B5EF4-FFF2-40B4-BE49-F238E27FC236}">
                  <a16:creationId xmlns:a16="http://schemas.microsoft.com/office/drawing/2014/main" id="{B12BCE20-206E-CBE4-6EA3-DF63136465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655979" y="2966676"/>
              <a:ext cx="1169240" cy="1169240"/>
            </a:xfrm>
            <a:prstGeom prst="rect">
              <a:avLst/>
            </a:prstGeom>
          </p:spPr>
        </p:pic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CCE66D9-ABC0-83B7-A7BD-8C00A1F18A91}"/>
              </a:ext>
            </a:extLst>
          </p:cNvPr>
          <p:cNvGrpSpPr/>
          <p:nvPr/>
        </p:nvGrpSpPr>
        <p:grpSpPr>
          <a:xfrm>
            <a:off x="3153805" y="2941717"/>
            <a:ext cx="2238242" cy="2160062"/>
            <a:chOff x="5608103" y="2606636"/>
            <a:chExt cx="2238242" cy="2160062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82D85BB5-7C3E-39F7-00A7-B24829426677}"/>
                </a:ext>
              </a:extLst>
            </p:cNvPr>
            <p:cNvGrpSpPr/>
            <p:nvPr/>
          </p:nvGrpSpPr>
          <p:grpSpPr>
            <a:xfrm>
              <a:off x="5608103" y="2606636"/>
              <a:ext cx="2238242" cy="2160062"/>
              <a:chOff x="2153001" y="2996952"/>
              <a:chExt cx="1618261" cy="1636436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2953E6BF-033E-C4B1-F304-9B249350FAE1}"/>
                  </a:ext>
                </a:extLst>
              </p:cNvPr>
              <p:cNvSpPr/>
              <p:nvPr/>
            </p:nvSpPr>
            <p:spPr>
              <a:xfrm>
                <a:off x="2153002" y="2996952"/>
                <a:ext cx="1618260" cy="1636436"/>
              </a:xfrm>
              <a:prstGeom prst="rect">
                <a:avLst/>
              </a:prstGeom>
              <a:noFill/>
              <a:ln>
                <a:solidFill>
                  <a:srgbClr val="4472C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D006478E-1C04-7E3E-2A0E-520469C7016A}"/>
                  </a:ext>
                </a:extLst>
              </p:cNvPr>
              <p:cNvGrpSpPr/>
              <p:nvPr/>
            </p:nvGrpSpPr>
            <p:grpSpPr>
              <a:xfrm>
                <a:off x="2153001" y="3207481"/>
                <a:ext cx="1618260" cy="1344043"/>
                <a:chOff x="1996986" y="1651346"/>
                <a:chExt cx="924031" cy="776328"/>
              </a:xfrm>
            </p:grpSpPr>
            <p:sp>
              <p:nvSpPr>
                <p:cNvPr id="29" name="Oval 28">
                  <a:extLst>
                    <a:ext uri="{FF2B5EF4-FFF2-40B4-BE49-F238E27FC236}">
                      <a16:creationId xmlns:a16="http://schemas.microsoft.com/office/drawing/2014/main" id="{8F31F98A-B3A2-ED27-262E-7782FEE617F5}"/>
                    </a:ext>
                  </a:extLst>
                </p:cNvPr>
                <p:cNvSpPr/>
                <p:nvPr/>
              </p:nvSpPr>
              <p:spPr>
                <a:xfrm>
                  <a:off x="2175539" y="1651346"/>
                  <a:ext cx="566928" cy="567633"/>
                </a:xfrm>
                <a:prstGeom prst="ellipse">
                  <a:avLst/>
                </a:prstGeom>
                <a:noFill/>
                <a:ln w="19050">
                  <a:solidFill>
                    <a:srgbClr val="2F8FD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C003C5A4-0BD4-0BBA-E9FA-FC4FE3F0EDFE}"/>
                    </a:ext>
                  </a:extLst>
                </p:cNvPr>
                <p:cNvSpPr txBox="1"/>
                <p:nvPr/>
              </p:nvSpPr>
              <p:spPr>
                <a:xfrm>
                  <a:off x="1996986" y="2246222"/>
                  <a:ext cx="924031" cy="1814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30000"/>
                    </a:lnSpc>
                  </a:pPr>
                  <a:r>
                    <a:rPr lang="en-US" dirty="0">
                      <a:solidFill>
                        <a:srgbClr val="2F8FD1"/>
                      </a:solidFill>
                      <a:latin typeface="Lato" panose="020F0502020204030203" pitchFamily="34" charset="0"/>
                      <a:ea typeface="Lato" panose="020F0502020204030203" pitchFamily="34" charset="0"/>
                      <a:cs typeface="Lato" panose="020F0502020204030203" pitchFamily="34" charset="0"/>
                    </a:rPr>
                    <a:t>For everyone</a:t>
                  </a:r>
                </a:p>
              </p:txBody>
            </p:sp>
          </p:grpSp>
        </p:grpSp>
        <p:pic>
          <p:nvPicPr>
            <p:cNvPr id="26" name="Graphic 25" descr="Universal Access">
              <a:extLst>
                <a:ext uri="{FF2B5EF4-FFF2-40B4-BE49-F238E27FC236}">
                  <a16:creationId xmlns:a16="http://schemas.microsoft.com/office/drawing/2014/main" id="{B47FBFF5-A872-6316-6E85-F9F71A546EE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175554" y="2985593"/>
              <a:ext cx="1170056" cy="1170056"/>
            </a:xfrm>
            <a:prstGeom prst="rect">
              <a:avLst/>
            </a:prstGeom>
          </p:spPr>
        </p:pic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7EB0C03-B5CC-45A9-FC29-7A2B4D5B46C1}"/>
              </a:ext>
            </a:extLst>
          </p:cNvPr>
          <p:cNvGrpSpPr/>
          <p:nvPr/>
        </p:nvGrpSpPr>
        <p:grpSpPr>
          <a:xfrm>
            <a:off x="5786638" y="2939059"/>
            <a:ext cx="2238242" cy="2160062"/>
            <a:chOff x="4808445" y="4156723"/>
            <a:chExt cx="2238242" cy="2160062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07C8FB6C-1259-D9E2-29F6-E796A88827AA}"/>
                </a:ext>
              </a:extLst>
            </p:cNvPr>
            <p:cNvGrpSpPr/>
            <p:nvPr/>
          </p:nvGrpSpPr>
          <p:grpSpPr>
            <a:xfrm>
              <a:off x="4808445" y="4156723"/>
              <a:ext cx="2238242" cy="2160062"/>
              <a:chOff x="2153001" y="2996952"/>
              <a:chExt cx="1618261" cy="1636436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3F9832E4-5A9C-3693-57B8-2A4460A239E7}"/>
                  </a:ext>
                </a:extLst>
              </p:cNvPr>
              <p:cNvSpPr/>
              <p:nvPr/>
            </p:nvSpPr>
            <p:spPr>
              <a:xfrm>
                <a:off x="2153002" y="2996952"/>
                <a:ext cx="1618260" cy="1636436"/>
              </a:xfrm>
              <a:prstGeom prst="rect">
                <a:avLst/>
              </a:prstGeom>
              <a:noFill/>
              <a:ln>
                <a:solidFill>
                  <a:srgbClr val="4472C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235EDF36-18BC-B7EC-F6F4-F71E9508906E}"/>
                  </a:ext>
                </a:extLst>
              </p:cNvPr>
              <p:cNvGrpSpPr/>
              <p:nvPr/>
            </p:nvGrpSpPr>
            <p:grpSpPr>
              <a:xfrm>
                <a:off x="2153001" y="3207481"/>
                <a:ext cx="1618260" cy="1344043"/>
                <a:chOff x="1996986" y="1651346"/>
                <a:chExt cx="924031" cy="776328"/>
              </a:xfrm>
            </p:grpSpPr>
            <p:sp>
              <p:nvSpPr>
                <p:cNvPr id="36" name="Oval 35">
                  <a:extLst>
                    <a:ext uri="{FF2B5EF4-FFF2-40B4-BE49-F238E27FC236}">
                      <a16:creationId xmlns:a16="http://schemas.microsoft.com/office/drawing/2014/main" id="{E8ADF5CE-4331-D8D0-7EF3-14708A67E2C9}"/>
                    </a:ext>
                  </a:extLst>
                </p:cNvPr>
                <p:cNvSpPr/>
                <p:nvPr/>
              </p:nvSpPr>
              <p:spPr>
                <a:xfrm>
                  <a:off x="2175539" y="1651346"/>
                  <a:ext cx="566928" cy="567633"/>
                </a:xfrm>
                <a:prstGeom prst="ellipse">
                  <a:avLst/>
                </a:prstGeom>
                <a:noFill/>
                <a:ln w="19050">
                  <a:solidFill>
                    <a:srgbClr val="2F8FD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395E214B-2923-63FB-AB9B-3A76CFE04129}"/>
                    </a:ext>
                  </a:extLst>
                </p:cNvPr>
                <p:cNvSpPr txBox="1"/>
                <p:nvPr/>
              </p:nvSpPr>
              <p:spPr>
                <a:xfrm>
                  <a:off x="1996986" y="2246222"/>
                  <a:ext cx="924031" cy="18145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30000"/>
                    </a:lnSpc>
                  </a:pPr>
                  <a:r>
                    <a:rPr lang="en-US" dirty="0">
                      <a:solidFill>
                        <a:srgbClr val="2F8FD1"/>
                      </a:solidFill>
                      <a:latin typeface="Lato" panose="020F0502020204030203" pitchFamily="34" charset="0"/>
                      <a:ea typeface="Lato" panose="020F0502020204030203" pitchFamily="34" charset="0"/>
                      <a:cs typeface="Lato" panose="020F0502020204030203" pitchFamily="34" charset="0"/>
                    </a:rPr>
                    <a:t>No fees to pay</a:t>
                  </a:r>
                </a:p>
              </p:txBody>
            </p:sp>
          </p:grpSp>
        </p:grpSp>
        <p:pic>
          <p:nvPicPr>
            <p:cNvPr id="33" name="Graphic 32" descr="Graduation cap">
              <a:extLst>
                <a:ext uri="{FF2B5EF4-FFF2-40B4-BE49-F238E27FC236}">
                  <a16:creationId xmlns:a16="http://schemas.microsoft.com/office/drawing/2014/main" id="{04109D51-3740-B8E2-5E13-FD2410F070D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294329" y="4437112"/>
              <a:ext cx="1319864" cy="1319864"/>
            </a:xfrm>
            <a:prstGeom prst="rect">
              <a:avLst/>
            </a:prstGeom>
          </p:spPr>
        </p:pic>
      </p:grpSp>
      <p:pic>
        <p:nvPicPr>
          <p:cNvPr id="38" name="Graphic 37" descr="Coins">
            <a:extLst>
              <a:ext uri="{FF2B5EF4-FFF2-40B4-BE49-F238E27FC236}">
                <a16:creationId xmlns:a16="http://schemas.microsoft.com/office/drawing/2014/main" id="{7A21FBE4-0534-299B-3050-25D8124EDBA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772233" y="88507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9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98452D-934A-8E57-9DCA-87D15A9C1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01221"/>
            <a:ext cx="7886700" cy="1348065"/>
          </a:xfrm>
        </p:spPr>
        <p:txBody>
          <a:bodyPr>
            <a:normAutofit/>
          </a:bodyPr>
          <a:lstStyle/>
          <a:p>
            <a:r>
              <a:rPr lang="en-GB" sz="4700" dirty="0">
                <a:solidFill>
                  <a:srgbClr val="FFFFFF"/>
                </a:solidFill>
                <a:latin typeface="Congenial Light" panose="02000503040000020004" pitchFamily="2" charset="0"/>
              </a:rPr>
              <a:t>Apprenticeship levels</a:t>
            </a:r>
            <a:endParaRPr lang="en-GB" sz="4700" dirty="0">
              <a:solidFill>
                <a:srgbClr val="FFFFFF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A0DC675-59DD-0582-F2AC-F1866F5E730D}"/>
              </a:ext>
            </a:extLst>
          </p:cNvPr>
          <p:cNvGrpSpPr/>
          <p:nvPr/>
        </p:nvGrpSpPr>
        <p:grpSpPr>
          <a:xfrm>
            <a:off x="395536" y="3068960"/>
            <a:ext cx="1799359" cy="2100673"/>
            <a:chOff x="722928" y="819150"/>
            <a:chExt cx="7697172" cy="16002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93B4F01-6DBE-6CF5-B475-E3DF7F48FAC0}"/>
                </a:ext>
              </a:extLst>
            </p:cNvPr>
            <p:cNvSpPr/>
            <p:nvPr/>
          </p:nvSpPr>
          <p:spPr>
            <a:xfrm>
              <a:off x="723900" y="819150"/>
              <a:ext cx="7696200" cy="1600200"/>
            </a:xfrm>
            <a:prstGeom prst="rect">
              <a:avLst/>
            </a:prstGeom>
            <a:noFill/>
            <a:ln>
              <a:solidFill>
                <a:srgbClr val="2F8F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51AFBDF-EDB0-BCD5-4655-A837A2C8C63D}"/>
                </a:ext>
              </a:extLst>
            </p:cNvPr>
            <p:cNvSpPr txBox="1"/>
            <p:nvPr/>
          </p:nvSpPr>
          <p:spPr>
            <a:xfrm>
              <a:off x="722928" y="1598579"/>
              <a:ext cx="7696201" cy="70335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2F8FD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Intermediate </a:t>
              </a:r>
            </a:p>
            <a:p>
              <a:pPr algn="ctr"/>
              <a:r>
                <a:rPr lang="en-US" dirty="0">
                  <a:solidFill>
                    <a:srgbClr val="2F8FD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apprenticeship</a:t>
              </a:r>
            </a:p>
            <a:p>
              <a:pPr algn="ctr"/>
              <a:r>
                <a:rPr lang="en-US" dirty="0">
                  <a:solidFill>
                    <a:srgbClr val="2F8FD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Level 2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CC0A6B26-03BC-B241-1994-DD48C2E76B54}"/>
              </a:ext>
            </a:extLst>
          </p:cNvPr>
          <p:cNvGrpSpPr/>
          <p:nvPr/>
        </p:nvGrpSpPr>
        <p:grpSpPr>
          <a:xfrm>
            <a:off x="2557630" y="3073544"/>
            <a:ext cx="1799131" cy="2079292"/>
            <a:chOff x="722928" y="819150"/>
            <a:chExt cx="7697172" cy="16002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3933174-6F17-E3D5-977B-1B0DA2AB4C27}"/>
                </a:ext>
              </a:extLst>
            </p:cNvPr>
            <p:cNvSpPr/>
            <p:nvPr/>
          </p:nvSpPr>
          <p:spPr>
            <a:xfrm>
              <a:off x="723900" y="819150"/>
              <a:ext cx="7696200" cy="1600200"/>
            </a:xfrm>
            <a:prstGeom prst="rect">
              <a:avLst/>
            </a:prstGeom>
            <a:noFill/>
            <a:ln>
              <a:solidFill>
                <a:srgbClr val="2F8F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692CF7A-F646-AFE1-CBA5-A95243AE7D61}"/>
                </a:ext>
              </a:extLst>
            </p:cNvPr>
            <p:cNvSpPr txBox="1"/>
            <p:nvPr/>
          </p:nvSpPr>
          <p:spPr>
            <a:xfrm>
              <a:off x="722928" y="1591722"/>
              <a:ext cx="7696201" cy="71058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2F8FD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Advanced </a:t>
              </a:r>
              <a:r>
                <a:rPr lang="en-US" dirty="0">
                  <a:solidFill>
                    <a:srgbClr val="2F8FD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apprenticeship</a:t>
              </a:r>
            </a:p>
            <a:p>
              <a:pPr algn="ctr"/>
              <a:r>
                <a:rPr lang="en-US" dirty="0">
                  <a:solidFill>
                    <a:srgbClr val="2F8FD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Level 3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6B8CFE7-F7AA-EB92-BB7B-EFE8CC0A7710}"/>
              </a:ext>
            </a:extLst>
          </p:cNvPr>
          <p:cNvGrpSpPr/>
          <p:nvPr/>
        </p:nvGrpSpPr>
        <p:grpSpPr>
          <a:xfrm>
            <a:off x="4759140" y="3068960"/>
            <a:ext cx="1798904" cy="2063309"/>
            <a:chOff x="722924" y="819150"/>
            <a:chExt cx="7697176" cy="16002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0956741-2FED-91D1-6613-DA5772AE5A5B}"/>
                </a:ext>
              </a:extLst>
            </p:cNvPr>
            <p:cNvSpPr/>
            <p:nvPr/>
          </p:nvSpPr>
          <p:spPr>
            <a:xfrm>
              <a:off x="723900" y="819150"/>
              <a:ext cx="7696200" cy="1600200"/>
            </a:xfrm>
            <a:prstGeom prst="rect">
              <a:avLst/>
            </a:prstGeom>
            <a:noFill/>
            <a:ln>
              <a:solidFill>
                <a:srgbClr val="2F8F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92CA265-5599-B309-770A-0E5DA798655F}"/>
                </a:ext>
              </a:extLst>
            </p:cNvPr>
            <p:cNvSpPr txBox="1"/>
            <p:nvPr/>
          </p:nvSpPr>
          <p:spPr>
            <a:xfrm>
              <a:off x="722924" y="1615134"/>
              <a:ext cx="7696201" cy="716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2F8FD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Higher</a:t>
              </a:r>
              <a:r>
                <a:rPr lang="en-US" dirty="0">
                  <a:solidFill>
                    <a:srgbClr val="2F8FD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apprenticeship</a:t>
              </a:r>
            </a:p>
            <a:p>
              <a:pPr algn="ctr"/>
              <a:r>
                <a:rPr lang="en-US" dirty="0">
                  <a:solidFill>
                    <a:srgbClr val="2F8FD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Level 4-7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A46AA61-12E6-5A44-C55D-21775434C40A}"/>
              </a:ext>
            </a:extLst>
          </p:cNvPr>
          <p:cNvGrpSpPr/>
          <p:nvPr/>
        </p:nvGrpSpPr>
        <p:grpSpPr>
          <a:xfrm>
            <a:off x="6930558" y="3064372"/>
            <a:ext cx="1848342" cy="2097635"/>
            <a:chOff x="722928" y="819150"/>
            <a:chExt cx="7697172" cy="160020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D79FEB5-24D0-0957-DE3A-DC3834BFD32C}"/>
                </a:ext>
              </a:extLst>
            </p:cNvPr>
            <p:cNvSpPr/>
            <p:nvPr/>
          </p:nvSpPr>
          <p:spPr>
            <a:xfrm>
              <a:off x="723900" y="819150"/>
              <a:ext cx="7696200" cy="1600200"/>
            </a:xfrm>
            <a:prstGeom prst="rect">
              <a:avLst/>
            </a:prstGeom>
            <a:noFill/>
            <a:ln>
              <a:solidFill>
                <a:srgbClr val="2F8F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EDDDA40-2538-736F-BCBC-936F6096BA6A}"/>
                </a:ext>
              </a:extLst>
            </p:cNvPr>
            <p:cNvSpPr txBox="1"/>
            <p:nvPr/>
          </p:nvSpPr>
          <p:spPr>
            <a:xfrm>
              <a:off x="722928" y="1598959"/>
              <a:ext cx="7696202" cy="7043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2F8FD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Degree </a:t>
              </a:r>
              <a:r>
                <a:rPr lang="en-US" dirty="0">
                  <a:solidFill>
                    <a:srgbClr val="2F8FD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apprenticeship</a:t>
              </a:r>
            </a:p>
            <a:p>
              <a:pPr algn="ctr"/>
              <a:r>
                <a:rPr lang="en-US" dirty="0">
                  <a:solidFill>
                    <a:srgbClr val="2F8FD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Level 6 &amp; 7</a:t>
              </a:r>
            </a:p>
          </p:txBody>
        </p:sp>
      </p:grpSp>
      <p:pic>
        <p:nvPicPr>
          <p:cNvPr id="19" name="Content Placeholder 6">
            <a:extLst>
              <a:ext uri="{FF2B5EF4-FFF2-40B4-BE49-F238E27FC236}">
                <a16:creationId xmlns:a16="http://schemas.microsoft.com/office/drawing/2014/main" id="{61ACABF6-5685-9ECD-C71F-78F1B54FF6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4929" y="3254598"/>
            <a:ext cx="822822" cy="822822"/>
          </a:xfrm>
          <a:prstGeom prst="rect">
            <a:avLst/>
          </a:prstGeom>
        </p:spPr>
      </p:pic>
      <p:pic>
        <p:nvPicPr>
          <p:cNvPr id="20" name="Graphic 19">
            <a:extLst>
              <a:ext uri="{FF2B5EF4-FFF2-40B4-BE49-F238E27FC236}">
                <a16:creationId xmlns:a16="http://schemas.microsoft.com/office/drawing/2014/main" id="{7480276B-70EB-4741-A019-625C3072B2B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62213" y="3254598"/>
            <a:ext cx="789737" cy="789737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0FFFA87D-F3BB-444A-740C-9324B06CBB2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823793" y="3254598"/>
            <a:ext cx="789737" cy="789737"/>
          </a:xfrm>
          <a:prstGeom prst="rect">
            <a:avLst/>
          </a:prstGeom>
        </p:spPr>
      </p:pic>
      <p:pic>
        <p:nvPicPr>
          <p:cNvPr id="22" name="Graphic 21">
            <a:extLst>
              <a:ext uri="{FF2B5EF4-FFF2-40B4-BE49-F238E27FC236}">
                <a16:creationId xmlns:a16="http://schemas.microsoft.com/office/drawing/2014/main" id="{2EC40A79-EE23-EB45-6613-CF08C765D64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670692" y="3254598"/>
            <a:ext cx="780988" cy="780988"/>
          </a:xfrm>
          <a:prstGeom prst="rect">
            <a:avLst/>
          </a:prstGeom>
        </p:spPr>
      </p:pic>
      <p:pic>
        <p:nvPicPr>
          <p:cNvPr id="23" name="Graphic 22">
            <a:extLst>
              <a:ext uri="{FF2B5EF4-FFF2-40B4-BE49-F238E27FC236}">
                <a16:creationId xmlns:a16="http://schemas.microsoft.com/office/drawing/2014/main" id="{933A08C8-D5BB-3DE8-7E12-7A21FED03B7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851882" y="3296432"/>
            <a:ext cx="780988" cy="780988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A7605F1D-44A8-EB4F-CEF0-652C44BAD4B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972841" y="3296432"/>
            <a:ext cx="789736" cy="789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62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C688BC-DC0D-3BA5-91A9-1DF8C84FD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en-GB" sz="4700">
                <a:latin typeface="Congenial Light" panose="02000503040000020004" pitchFamily="2" charset="0"/>
              </a:rPr>
              <a:t>Where to apply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  <a:gd name="connsiteX0" fmla="*/ 0 w 5410200"/>
              <a:gd name="connsiteY0" fmla="*/ 0 h 13716"/>
              <a:gd name="connsiteX1" fmla="*/ 622173 w 5410200"/>
              <a:gd name="connsiteY1" fmla="*/ 0 h 13716"/>
              <a:gd name="connsiteX2" fmla="*/ 1136142 w 5410200"/>
              <a:gd name="connsiteY2" fmla="*/ 0 h 13716"/>
              <a:gd name="connsiteX3" fmla="*/ 1920621 w 5410200"/>
              <a:gd name="connsiteY3" fmla="*/ 0 h 13716"/>
              <a:gd name="connsiteX4" fmla="*/ 2542794 w 5410200"/>
              <a:gd name="connsiteY4" fmla="*/ 0 h 13716"/>
              <a:gd name="connsiteX5" fmla="*/ 3164967 w 5410200"/>
              <a:gd name="connsiteY5" fmla="*/ 0 h 13716"/>
              <a:gd name="connsiteX6" fmla="*/ 3949446 w 5410200"/>
              <a:gd name="connsiteY6" fmla="*/ 0 h 13716"/>
              <a:gd name="connsiteX7" fmla="*/ 4517517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165854 w 5410200"/>
              <a:gd name="connsiteY11" fmla="*/ 13716 h 13716"/>
              <a:gd name="connsiteX12" fmla="*/ 3543681 w 5410200"/>
              <a:gd name="connsiteY12" fmla="*/ 13716 h 13716"/>
              <a:gd name="connsiteX13" fmla="*/ 2759202 w 5410200"/>
              <a:gd name="connsiteY13" fmla="*/ 13716 h 13716"/>
              <a:gd name="connsiteX14" fmla="*/ 1974723 w 5410200"/>
              <a:gd name="connsiteY14" fmla="*/ 13716 h 13716"/>
              <a:gd name="connsiteX15" fmla="*/ 1406652 w 5410200"/>
              <a:gd name="connsiteY15" fmla="*/ 13716 h 13716"/>
              <a:gd name="connsiteX16" fmla="*/ 730377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76940" y="8795"/>
                  <a:pt x="295530" y="-3818"/>
                  <a:pt x="568071" y="0"/>
                </a:cubicBezTo>
                <a:cubicBezTo>
                  <a:pt x="821049" y="-7814"/>
                  <a:pt x="977778" y="-9274"/>
                  <a:pt x="1298448" y="0"/>
                </a:cubicBezTo>
                <a:cubicBezTo>
                  <a:pt x="1590381" y="13044"/>
                  <a:pt x="1630605" y="-28"/>
                  <a:pt x="1920621" y="0"/>
                </a:cubicBezTo>
                <a:cubicBezTo>
                  <a:pt x="2206035" y="10386"/>
                  <a:pt x="2357755" y="-28028"/>
                  <a:pt x="2488692" y="0"/>
                </a:cubicBezTo>
                <a:cubicBezTo>
                  <a:pt x="2633521" y="25625"/>
                  <a:pt x="3022777" y="-45440"/>
                  <a:pt x="3219069" y="0"/>
                </a:cubicBezTo>
                <a:cubicBezTo>
                  <a:pt x="3460337" y="63290"/>
                  <a:pt x="3645640" y="26494"/>
                  <a:pt x="3895344" y="0"/>
                </a:cubicBezTo>
                <a:cubicBezTo>
                  <a:pt x="4126339" y="-535"/>
                  <a:pt x="4382665" y="-55222"/>
                  <a:pt x="4571619" y="0"/>
                </a:cubicBezTo>
                <a:cubicBezTo>
                  <a:pt x="4776405" y="-816"/>
                  <a:pt x="5201098" y="-43036"/>
                  <a:pt x="5410200" y="0"/>
                </a:cubicBezTo>
                <a:cubicBezTo>
                  <a:pt x="5409052" y="2649"/>
                  <a:pt x="5410186" y="9063"/>
                  <a:pt x="5410200" y="13716"/>
                </a:cubicBezTo>
                <a:cubicBezTo>
                  <a:pt x="5133704" y="5182"/>
                  <a:pt x="5123444" y="31477"/>
                  <a:pt x="4842129" y="13716"/>
                </a:cubicBezTo>
                <a:cubicBezTo>
                  <a:pt x="4568650" y="-219"/>
                  <a:pt x="4447390" y="8221"/>
                  <a:pt x="4328160" y="13716"/>
                </a:cubicBezTo>
                <a:cubicBezTo>
                  <a:pt x="4227436" y="28078"/>
                  <a:pt x="3754725" y="-2253"/>
                  <a:pt x="3597783" y="13716"/>
                </a:cubicBezTo>
                <a:cubicBezTo>
                  <a:pt x="3459353" y="10223"/>
                  <a:pt x="3317740" y="47315"/>
                  <a:pt x="3029712" y="13716"/>
                </a:cubicBezTo>
                <a:cubicBezTo>
                  <a:pt x="2766446" y="5245"/>
                  <a:pt x="2645518" y="35922"/>
                  <a:pt x="2299335" y="13716"/>
                </a:cubicBezTo>
                <a:cubicBezTo>
                  <a:pt x="1977844" y="23735"/>
                  <a:pt x="1781583" y="-1801"/>
                  <a:pt x="1514856" y="13716"/>
                </a:cubicBezTo>
                <a:cubicBezTo>
                  <a:pt x="1212648" y="18781"/>
                  <a:pt x="1087880" y="-4407"/>
                  <a:pt x="892683" y="13716"/>
                </a:cubicBezTo>
                <a:cubicBezTo>
                  <a:pt x="745769" y="11772"/>
                  <a:pt x="183254" y="-32062"/>
                  <a:pt x="0" y="13716"/>
                </a:cubicBezTo>
                <a:cubicBezTo>
                  <a:pt x="-907" y="9799"/>
                  <a:pt x="-75" y="7151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69468" y="-22806"/>
                  <a:pt x="392563" y="4840"/>
                  <a:pt x="622173" y="0"/>
                </a:cubicBezTo>
                <a:cubicBezTo>
                  <a:pt x="884216" y="-2196"/>
                  <a:pt x="1034637" y="7784"/>
                  <a:pt x="1136142" y="0"/>
                </a:cubicBezTo>
                <a:cubicBezTo>
                  <a:pt x="1204956" y="5920"/>
                  <a:pt x="1559779" y="-61408"/>
                  <a:pt x="1920621" y="0"/>
                </a:cubicBezTo>
                <a:cubicBezTo>
                  <a:pt x="2280250" y="-18581"/>
                  <a:pt x="2372470" y="4128"/>
                  <a:pt x="2542794" y="0"/>
                </a:cubicBezTo>
                <a:cubicBezTo>
                  <a:pt x="2688150" y="-17189"/>
                  <a:pt x="2885478" y="-51412"/>
                  <a:pt x="3164967" y="0"/>
                </a:cubicBezTo>
                <a:cubicBezTo>
                  <a:pt x="3470933" y="16143"/>
                  <a:pt x="3588003" y="-4313"/>
                  <a:pt x="3949446" y="0"/>
                </a:cubicBezTo>
                <a:cubicBezTo>
                  <a:pt x="4331172" y="1470"/>
                  <a:pt x="4289286" y="5331"/>
                  <a:pt x="4517517" y="0"/>
                </a:cubicBezTo>
                <a:cubicBezTo>
                  <a:pt x="4736577" y="41911"/>
                  <a:pt x="5141868" y="443"/>
                  <a:pt x="5410200" y="0"/>
                </a:cubicBezTo>
                <a:cubicBezTo>
                  <a:pt x="5410845" y="2936"/>
                  <a:pt x="5409877" y="9829"/>
                  <a:pt x="5410200" y="13716"/>
                </a:cubicBezTo>
                <a:cubicBezTo>
                  <a:pt x="5130880" y="48304"/>
                  <a:pt x="5008082" y="-27188"/>
                  <a:pt x="4842129" y="13716"/>
                </a:cubicBezTo>
                <a:cubicBezTo>
                  <a:pt x="4629232" y="38478"/>
                  <a:pt x="4430159" y="43872"/>
                  <a:pt x="4165854" y="13716"/>
                </a:cubicBezTo>
                <a:cubicBezTo>
                  <a:pt x="3880517" y="17026"/>
                  <a:pt x="3820863" y="-12209"/>
                  <a:pt x="3543681" y="13716"/>
                </a:cubicBezTo>
                <a:cubicBezTo>
                  <a:pt x="3267577" y="39687"/>
                  <a:pt x="3047131" y="-8774"/>
                  <a:pt x="2759202" y="13716"/>
                </a:cubicBezTo>
                <a:cubicBezTo>
                  <a:pt x="2418778" y="17929"/>
                  <a:pt x="2206820" y="-35095"/>
                  <a:pt x="1974723" y="13716"/>
                </a:cubicBezTo>
                <a:cubicBezTo>
                  <a:pt x="1740429" y="35710"/>
                  <a:pt x="1599301" y="34493"/>
                  <a:pt x="1406652" y="13716"/>
                </a:cubicBezTo>
                <a:cubicBezTo>
                  <a:pt x="1196601" y="3966"/>
                  <a:pt x="938578" y="38717"/>
                  <a:pt x="730377" y="13716"/>
                </a:cubicBezTo>
                <a:cubicBezTo>
                  <a:pt x="524173" y="26651"/>
                  <a:pt x="336004" y="-17469"/>
                  <a:pt x="0" y="13716"/>
                </a:cubicBezTo>
                <a:cubicBezTo>
                  <a:pt x="-377" y="9245"/>
                  <a:pt x="1157" y="3819"/>
                  <a:pt x="0" y="0"/>
                </a:cubicBezTo>
                <a:close/>
              </a:path>
              <a:path w="5410200" h="13716" fill="none" stroke="0" extrusionOk="0">
                <a:moveTo>
                  <a:pt x="0" y="0"/>
                </a:moveTo>
                <a:cubicBezTo>
                  <a:pt x="148438" y="-27720"/>
                  <a:pt x="315263" y="-14841"/>
                  <a:pt x="568071" y="0"/>
                </a:cubicBezTo>
                <a:cubicBezTo>
                  <a:pt x="840209" y="21288"/>
                  <a:pt x="982180" y="-6281"/>
                  <a:pt x="1298448" y="0"/>
                </a:cubicBezTo>
                <a:cubicBezTo>
                  <a:pt x="1577021" y="13763"/>
                  <a:pt x="1630910" y="1060"/>
                  <a:pt x="1920621" y="0"/>
                </a:cubicBezTo>
                <a:cubicBezTo>
                  <a:pt x="2200928" y="-1340"/>
                  <a:pt x="2382869" y="-10369"/>
                  <a:pt x="2488692" y="0"/>
                </a:cubicBezTo>
                <a:cubicBezTo>
                  <a:pt x="2620356" y="20061"/>
                  <a:pt x="3042766" y="-74691"/>
                  <a:pt x="3219069" y="0"/>
                </a:cubicBezTo>
                <a:cubicBezTo>
                  <a:pt x="3395755" y="31704"/>
                  <a:pt x="3646717" y="33546"/>
                  <a:pt x="3895344" y="0"/>
                </a:cubicBezTo>
                <a:cubicBezTo>
                  <a:pt x="4131847" y="-43416"/>
                  <a:pt x="4371681" y="11418"/>
                  <a:pt x="4571619" y="0"/>
                </a:cubicBezTo>
                <a:cubicBezTo>
                  <a:pt x="4799447" y="47677"/>
                  <a:pt x="5212547" y="1562"/>
                  <a:pt x="5410200" y="0"/>
                </a:cubicBezTo>
                <a:cubicBezTo>
                  <a:pt x="5408905" y="2744"/>
                  <a:pt x="5410401" y="9950"/>
                  <a:pt x="5410200" y="13716"/>
                </a:cubicBezTo>
                <a:cubicBezTo>
                  <a:pt x="5139576" y="2947"/>
                  <a:pt x="5122299" y="33775"/>
                  <a:pt x="4842129" y="13716"/>
                </a:cubicBezTo>
                <a:cubicBezTo>
                  <a:pt x="4566356" y="6655"/>
                  <a:pt x="4456854" y="15426"/>
                  <a:pt x="4328160" y="13716"/>
                </a:cubicBezTo>
                <a:cubicBezTo>
                  <a:pt x="4234703" y="-822"/>
                  <a:pt x="3768176" y="-16062"/>
                  <a:pt x="3597783" y="13716"/>
                </a:cubicBezTo>
                <a:cubicBezTo>
                  <a:pt x="3430303" y="10148"/>
                  <a:pt x="3287506" y="20215"/>
                  <a:pt x="3029712" y="13716"/>
                </a:cubicBezTo>
                <a:cubicBezTo>
                  <a:pt x="2742636" y="-2421"/>
                  <a:pt x="2637847" y="18109"/>
                  <a:pt x="2299335" y="13716"/>
                </a:cubicBezTo>
                <a:cubicBezTo>
                  <a:pt x="1959433" y="-7861"/>
                  <a:pt x="1779456" y="37101"/>
                  <a:pt x="1514856" y="13716"/>
                </a:cubicBezTo>
                <a:cubicBezTo>
                  <a:pt x="1212431" y="31797"/>
                  <a:pt x="1086601" y="7282"/>
                  <a:pt x="892683" y="13716"/>
                </a:cubicBezTo>
                <a:cubicBezTo>
                  <a:pt x="721500" y="45800"/>
                  <a:pt x="194249" y="-29802"/>
                  <a:pt x="0" y="13716"/>
                </a:cubicBezTo>
                <a:cubicBezTo>
                  <a:pt x="-508" y="9800"/>
                  <a:pt x="-280" y="682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5410200"/>
                      <a:gd name="connsiteY0" fmla="*/ 0 h 13716"/>
                      <a:gd name="connsiteX1" fmla="*/ 568071 w 5410200"/>
                      <a:gd name="connsiteY1" fmla="*/ 0 h 13716"/>
                      <a:gd name="connsiteX2" fmla="*/ 1298448 w 5410200"/>
                      <a:gd name="connsiteY2" fmla="*/ 0 h 13716"/>
                      <a:gd name="connsiteX3" fmla="*/ 1920621 w 5410200"/>
                      <a:gd name="connsiteY3" fmla="*/ 0 h 13716"/>
                      <a:gd name="connsiteX4" fmla="*/ 2488692 w 5410200"/>
                      <a:gd name="connsiteY4" fmla="*/ 0 h 13716"/>
                      <a:gd name="connsiteX5" fmla="*/ 3219069 w 5410200"/>
                      <a:gd name="connsiteY5" fmla="*/ 0 h 13716"/>
                      <a:gd name="connsiteX6" fmla="*/ 3895344 w 5410200"/>
                      <a:gd name="connsiteY6" fmla="*/ 0 h 13716"/>
                      <a:gd name="connsiteX7" fmla="*/ 4571619 w 5410200"/>
                      <a:gd name="connsiteY7" fmla="*/ 0 h 13716"/>
                      <a:gd name="connsiteX8" fmla="*/ 5410200 w 5410200"/>
                      <a:gd name="connsiteY8" fmla="*/ 0 h 13716"/>
                      <a:gd name="connsiteX9" fmla="*/ 5410200 w 5410200"/>
                      <a:gd name="connsiteY9" fmla="*/ 13716 h 13716"/>
                      <a:gd name="connsiteX10" fmla="*/ 4842129 w 5410200"/>
                      <a:gd name="connsiteY10" fmla="*/ 13716 h 13716"/>
                      <a:gd name="connsiteX11" fmla="*/ 4328160 w 5410200"/>
                      <a:gd name="connsiteY11" fmla="*/ 13716 h 13716"/>
                      <a:gd name="connsiteX12" fmla="*/ 3597783 w 5410200"/>
                      <a:gd name="connsiteY12" fmla="*/ 13716 h 13716"/>
                      <a:gd name="connsiteX13" fmla="*/ 3029712 w 5410200"/>
                      <a:gd name="connsiteY13" fmla="*/ 13716 h 13716"/>
                      <a:gd name="connsiteX14" fmla="*/ 2299335 w 5410200"/>
                      <a:gd name="connsiteY14" fmla="*/ 13716 h 13716"/>
                      <a:gd name="connsiteX15" fmla="*/ 1514856 w 5410200"/>
                      <a:gd name="connsiteY15" fmla="*/ 13716 h 13716"/>
                      <a:gd name="connsiteX16" fmla="*/ 892683 w 5410200"/>
                      <a:gd name="connsiteY16" fmla="*/ 13716 h 13716"/>
                      <a:gd name="connsiteX17" fmla="*/ 0 w 5410200"/>
                      <a:gd name="connsiteY17" fmla="*/ 13716 h 13716"/>
                      <a:gd name="connsiteX18" fmla="*/ 0 w 5410200"/>
                      <a:gd name="connsiteY18" fmla="*/ 0 h 137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5410200" h="13716" fill="none" extrusionOk="0">
                        <a:moveTo>
                          <a:pt x="0" y="0"/>
                        </a:moveTo>
                        <a:cubicBezTo>
                          <a:pt x="163050" y="-18707"/>
                          <a:pt x="319321" y="-16364"/>
                          <a:pt x="568071" y="0"/>
                        </a:cubicBezTo>
                        <a:cubicBezTo>
                          <a:pt x="816821" y="16364"/>
                          <a:pt x="1013224" y="-7268"/>
                          <a:pt x="1298448" y="0"/>
                        </a:cubicBezTo>
                        <a:cubicBezTo>
                          <a:pt x="1583672" y="7268"/>
                          <a:pt x="1631711" y="-3367"/>
                          <a:pt x="1920621" y="0"/>
                        </a:cubicBezTo>
                        <a:cubicBezTo>
                          <a:pt x="2209531" y="3367"/>
                          <a:pt x="2364420" y="-19184"/>
                          <a:pt x="2488692" y="0"/>
                        </a:cubicBezTo>
                        <a:cubicBezTo>
                          <a:pt x="2612964" y="19184"/>
                          <a:pt x="3023298" y="-34627"/>
                          <a:pt x="3219069" y="0"/>
                        </a:cubicBezTo>
                        <a:cubicBezTo>
                          <a:pt x="3414840" y="34627"/>
                          <a:pt x="3656810" y="24043"/>
                          <a:pt x="3895344" y="0"/>
                        </a:cubicBezTo>
                        <a:cubicBezTo>
                          <a:pt x="4133879" y="-24043"/>
                          <a:pt x="4393984" y="-19577"/>
                          <a:pt x="4571619" y="0"/>
                        </a:cubicBezTo>
                        <a:cubicBezTo>
                          <a:pt x="4749255" y="19577"/>
                          <a:pt x="5179928" y="-6281"/>
                          <a:pt x="5410200" y="0"/>
                        </a:cubicBezTo>
                        <a:cubicBezTo>
                          <a:pt x="5409587" y="2854"/>
                          <a:pt x="5409791" y="9451"/>
                          <a:pt x="5410200" y="13716"/>
                        </a:cubicBezTo>
                        <a:cubicBezTo>
                          <a:pt x="5139060" y="2179"/>
                          <a:pt x="5121593" y="26463"/>
                          <a:pt x="4842129" y="13716"/>
                        </a:cubicBezTo>
                        <a:cubicBezTo>
                          <a:pt x="4562665" y="969"/>
                          <a:pt x="4448273" y="4915"/>
                          <a:pt x="4328160" y="13716"/>
                        </a:cubicBezTo>
                        <a:cubicBezTo>
                          <a:pt x="4208047" y="22517"/>
                          <a:pt x="3760936" y="17995"/>
                          <a:pt x="3597783" y="13716"/>
                        </a:cubicBezTo>
                        <a:cubicBezTo>
                          <a:pt x="3434630" y="9437"/>
                          <a:pt x="3299718" y="28641"/>
                          <a:pt x="3029712" y="13716"/>
                        </a:cubicBezTo>
                        <a:cubicBezTo>
                          <a:pt x="2759706" y="-1209"/>
                          <a:pt x="2640159" y="22822"/>
                          <a:pt x="2299335" y="13716"/>
                        </a:cubicBezTo>
                        <a:cubicBezTo>
                          <a:pt x="1958511" y="4610"/>
                          <a:pt x="1801186" y="24413"/>
                          <a:pt x="1514856" y="13716"/>
                        </a:cubicBezTo>
                        <a:cubicBezTo>
                          <a:pt x="1228526" y="3019"/>
                          <a:pt x="1063509" y="-9877"/>
                          <a:pt x="892683" y="13716"/>
                        </a:cubicBezTo>
                        <a:cubicBezTo>
                          <a:pt x="721857" y="37309"/>
                          <a:pt x="186945" y="-25469"/>
                          <a:pt x="0" y="13716"/>
                        </a:cubicBezTo>
                        <a:cubicBezTo>
                          <a:pt x="-342" y="9537"/>
                          <a:pt x="-97" y="6817"/>
                          <a:pt x="0" y="0"/>
                        </a:cubicBezTo>
                        <a:close/>
                      </a:path>
                      <a:path w="5410200" h="13716" stroke="0" extrusionOk="0">
                        <a:moveTo>
                          <a:pt x="0" y="0"/>
                        </a:moveTo>
                        <a:cubicBezTo>
                          <a:pt x="285096" y="-4925"/>
                          <a:pt x="376456" y="22268"/>
                          <a:pt x="622173" y="0"/>
                        </a:cubicBezTo>
                        <a:cubicBezTo>
                          <a:pt x="867890" y="-22268"/>
                          <a:pt x="1031392" y="7228"/>
                          <a:pt x="1136142" y="0"/>
                        </a:cubicBezTo>
                        <a:cubicBezTo>
                          <a:pt x="1240892" y="-7228"/>
                          <a:pt x="1561853" y="9877"/>
                          <a:pt x="1920621" y="0"/>
                        </a:cubicBezTo>
                        <a:cubicBezTo>
                          <a:pt x="2279389" y="-9877"/>
                          <a:pt x="2367255" y="19546"/>
                          <a:pt x="2542794" y="0"/>
                        </a:cubicBezTo>
                        <a:cubicBezTo>
                          <a:pt x="2718333" y="-19546"/>
                          <a:pt x="2866732" y="-22226"/>
                          <a:pt x="3164967" y="0"/>
                        </a:cubicBezTo>
                        <a:cubicBezTo>
                          <a:pt x="3463202" y="22226"/>
                          <a:pt x="3568055" y="-2765"/>
                          <a:pt x="3949446" y="0"/>
                        </a:cubicBezTo>
                        <a:cubicBezTo>
                          <a:pt x="4330837" y="2765"/>
                          <a:pt x="4287895" y="10557"/>
                          <a:pt x="4517517" y="0"/>
                        </a:cubicBezTo>
                        <a:cubicBezTo>
                          <a:pt x="4747139" y="-10557"/>
                          <a:pt x="5149588" y="8716"/>
                          <a:pt x="5410200" y="0"/>
                        </a:cubicBezTo>
                        <a:cubicBezTo>
                          <a:pt x="5410660" y="2787"/>
                          <a:pt x="5410166" y="9748"/>
                          <a:pt x="5410200" y="13716"/>
                        </a:cubicBezTo>
                        <a:cubicBezTo>
                          <a:pt x="5163327" y="36922"/>
                          <a:pt x="5008749" y="6121"/>
                          <a:pt x="4842129" y="13716"/>
                        </a:cubicBezTo>
                        <a:cubicBezTo>
                          <a:pt x="4675509" y="21311"/>
                          <a:pt x="4433401" y="-5187"/>
                          <a:pt x="4165854" y="13716"/>
                        </a:cubicBezTo>
                        <a:cubicBezTo>
                          <a:pt x="3898308" y="32619"/>
                          <a:pt x="3809032" y="-13282"/>
                          <a:pt x="3543681" y="13716"/>
                        </a:cubicBezTo>
                        <a:cubicBezTo>
                          <a:pt x="3278330" y="40714"/>
                          <a:pt x="3073876" y="-20489"/>
                          <a:pt x="2759202" y="13716"/>
                        </a:cubicBezTo>
                        <a:cubicBezTo>
                          <a:pt x="2444528" y="47921"/>
                          <a:pt x="2204144" y="-1200"/>
                          <a:pt x="1974723" y="13716"/>
                        </a:cubicBezTo>
                        <a:cubicBezTo>
                          <a:pt x="1745302" y="28632"/>
                          <a:pt x="1602335" y="26918"/>
                          <a:pt x="1406652" y="13716"/>
                        </a:cubicBezTo>
                        <a:cubicBezTo>
                          <a:pt x="1210969" y="514"/>
                          <a:pt x="923948" y="-1411"/>
                          <a:pt x="730377" y="13716"/>
                        </a:cubicBezTo>
                        <a:cubicBezTo>
                          <a:pt x="536806" y="28843"/>
                          <a:pt x="336496" y="-4713"/>
                          <a:pt x="0" y="13716"/>
                        </a:cubicBezTo>
                        <a:cubicBezTo>
                          <a:pt x="-535" y="9547"/>
                          <a:pt x="488" y="451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0506998-8F8A-26FC-4DA0-AF0CE60F8B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9386325"/>
              </p:ext>
            </p:extLst>
          </p:nvPr>
        </p:nvGraphicFramePr>
        <p:xfrm>
          <a:off x="3486542" y="278578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9422537-9C26-3A0A-6053-8B5D91B0F142}"/>
              </a:ext>
            </a:extLst>
          </p:cNvPr>
          <p:cNvSpPr txBox="1"/>
          <p:nvPr/>
        </p:nvSpPr>
        <p:spPr>
          <a:xfrm>
            <a:off x="3520218" y="5770131"/>
            <a:ext cx="5175384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GB" dirty="0">
                <a:hlinkClick r:id="rId8"/>
              </a:rPr>
              <a:t>Occupational Maps: Institute for Apprenticeships &amp; Technical Education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1766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ackajob - Whitbread">
            <a:extLst>
              <a:ext uri="{FF2B5EF4-FFF2-40B4-BE49-F238E27FC236}">
                <a16:creationId xmlns:a16="http://schemas.microsoft.com/office/drawing/2014/main" id="{996CBA8F-78F8-D246-6B6E-97B572A51C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26" y="136454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itchells &amp; Butlers Apprenticeship Vacancies">
            <a:extLst>
              <a:ext uri="{FF2B5EF4-FFF2-40B4-BE49-F238E27FC236}">
                <a16:creationId xmlns:a16="http://schemas.microsoft.com/office/drawing/2014/main" id="{43F88A5D-3848-62C0-A430-11A6993A4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8746" y="3548386"/>
            <a:ext cx="983585" cy="983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ritish Airways">
            <a:extLst>
              <a:ext uri="{FF2B5EF4-FFF2-40B4-BE49-F238E27FC236}">
                <a16:creationId xmlns:a16="http://schemas.microsoft.com/office/drawing/2014/main" id="{3FBDC1E8-CECA-2FAA-F089-32BD878E11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826" y="66612"/>
            <a:ext cx="136815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Balfour Beatty (@balfourbeatty) / X">
            <a:extLst>
              <a:ext uri="{FF2B5EF4-FFF2-40B4-BE49-F238E27FC236}">
                <a16:creationId xmlns:a16="http://schemas.microsoft.com/office/drawing/2014/main" id="{F6563D85-2DF2-B616-1AA3-8B8BA63129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2155" y="152094"/>
            <a:ext cx="1071973" cy="1071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TUI UK - YouTube">
            <a:extLst>
              <a:ext uri="{FF2B5EF4-FFF2-40B4-BE49-F238E27FC236}">
                <a16:creationId xmlns:a16="http://schemas.microsoft.com/office/drawing/2014/main" id="{EB796E5A-E4CC-0AD8-50EB-A89ACE51B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9305" y="1882055"/>
            <a:ext cx="944153" cy="944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BM - Wikipedia">
            <a:extLst>
              <a:ext uri="{FF2B5EF4-FFF2-40B4-BE49-F238E27FC236}">
                <a16:creationId xmlns:a16="http://schemas.microsoft.com/office/drawing/2014/main" id="{85BE375B-F3C6-F41F-9184-F2B2B816EE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084" y="3177352"/>
            <a:ext cx="1840856" cy="736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List of McDonald's products - Wikipedia">
            <a:extLst>
              <a:ext uri="{FF2B5EF4-FFF2-40B4-BE49-F238E27FC236}">
                <a16:creationId xmlns:a16="http://schemas.microsoft.com/office/drawing/2014/main" id="{D712AC15-4CAB-1B50-F29C-F2DEC3FE3A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6691" y="3063510"/>
            <a:ext cx="1052576" cy="105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owdens Joinery - Wikipedia">
            <a:extLst>
              <a:ext uri="{FF2B5EF4-FFF2-40B4-BE49-F238E27FC236}">
                <a16:creationId xmlns:a16="http://schemas.microsoft.com/office/drawing/2014/main" id="{D935C084-AF9E-45CE-2B7F-EC97EADA2A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89" y="3429000"/>
            <a:ext cx="1352415" cy="517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Travis Perkins">
            <a:extLst>
              <a:ext uri="{FF2B5EF4-FFF2-40B4-BE49-F238E27FC236}">
                <a16:creationId xmlns:a16="http://schemas.microsoft.com/office/drawing/2014/main" id="{DD080070-F897-7CB4-A2D8-4B6DBF7391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89" y="5450371"/>
            <a:ext cx="1033035" cy="1033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Branding – People's History of the NHS">
            <a:extLst>
              <a:ext uri="{FF2B5EF4-FFF2-40B4-BE49-F238E27FC236}">
                <a16:creationId xmlns:a16="http://schemas.microsoft.com/office/drawing/2014/main" id="{EAE6FFDE-76B4-B928-96F3-4E1A4E2CD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931441"/>
            <a:ext cx="1557336" cy="872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BAE Systems Company Profile - Corporate Watch">
            <a:extLst>
              <a:ext uri="{FF2B5EF4-FFF2-40B4-BE49-F238E27FC236}">
                <a16:creationId xmlns:a16="http://schemas.microsoft.com/office/drawing/2014/main" id="{3AC64919-9002-2165-D552-ED9D861C8F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3911" y="4579244"/>
            <a:ext cx="1726058" cy="1071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Virgin Media O2 - Wikipedia">
            <a:extLst>
              <a:ext uri="{FF2B5EF4-FFF2-40B4-BE49-F238E27FC236}">
                <a16:creationId xmlns:a16="http://schemas.microsoft.com/office/drawing/2014/main" id="{240D2B63-3759-8A13-E2D3-6896A26980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89" y="1041738"/>
            <a:ext cx="1354154" cy="637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Lloyds Banking Group - Wikipedia">
            <a:extLst>
              <a:ext uri="{FF2B5EF4-FFF2-40B4-BE49-F238E27FC236}">
                <a16:creationId xmlns:a16="http://schemas.microsoft.com/office/drawing/2014/main" id="{5D5BA883-4053-7C42-5BFD-784A65E24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465" y="6167855"/>
            <a:ext cx="1153707" cy="558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B&amp;Q - Wikipedia">
            <a:extLst>
              <a:ext uri="{FF2B5EF4-FFF2-40B4-BE49-F238E27FC236}">
                <a16:creationId xmlns:a16="http://schemas.microsoft.com/office/drawing/2014/main" id="{A44A4697-775C-95CC-0113-AF429C9A8F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9238" y="772415"/>
            <a:ext cx="877780" cy="877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irwin mitchell | Black Solicitors Network">
            <a:extLst>
              <a:ext uri="{FF2B5EF4-FFF2-40B4-BE49-F238E27FC236}">
                <a16:creationId xmlns:a16="http://schemas.microsoft.com/office/drawing/2014/main" id="{4D4D09A3-E93C-970C-4DD7-BC8EADB12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1955" y="1076698"/>
            <a:ext cx="1483366" cy="799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L'Oréal, world leader in beauty : makeup, cosmetics, haircare, perfume">
            <a:extLst>
              <a:ext uri="{FF2B5EF4-FFF2-40B4-BE49-F238E27FC236}">
                <a16:creationId xmlns:a16="http://schemas.microsoft.com/office/drawing/2014/main" id="{FEF848D2-F239-29F8-995D-E07156109C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858" y="130169"/>
            <a:ext cx="2658616" cy="478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E.ON UK | We Own It">
            <a:extLst>
              <a:ext uri="{FF2B5EF4-FFF2-40B4-BE49-F238E27FC236}">
                <a16:creationId xmlns:a16="http://schemas.microsoft.com/office/drawing/2014/main" id="{14135888-2FB6-0BB0-5718-BFB05E2E0F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319" y="1165845"/>
            <a:ext cx="1731003" cy="503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 descr="BMW - Wikipedia">
            <a:extLst>
              <a:ext uri="{FF2B5EF4-FFF2-40B4-BE49-F238E27FC236}">
                <a16:creationId xmlns:a16="http://schemas.microsoft.com/office/drawing/2014/main" id="{89EA554E-73AB-32D5-BD35-1638AE5E57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319" y="4821119"/>
            <a:ext cx="1267978" cy="660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Unilever - Wikipedia">
            <a:extLst>
              <a:ext uri="{FF2B5EF4-FFF2-40B4-BE49-F238E27FC236}">
                <a16:creationId xmlns:a16="http://schemas.microsoft.com/office/drawing/2014/main" id="{DB5CC69A-BFF5-F0AE-1B45-4F4C8668E6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280" y="4387752"/>
            <a:ext cx="872013" cy="966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4" name="Picture 40" descr="Arup - YouTube">
            <a:extLst>
              <a:ext uri="{FF2B5EF4-FFF2-40B4-BE49-F238E27FC236}">
                <a16:creationId xmlns:a16="http://schemas.microsoft.com/office/drawing/2014/main" id="{9B62321B-FC11-9F00-A9B7-AF9030515A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299" y="4387752"/>
            <a:ext cx="925826" cy="925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6" name="Picture 42" descr="Fujitsu - Wikipedia">
            <a:extLst>
              <a:ext uri="{FF2B5EF4-FFF2-40B4-BE49-F238E27FC236}">
                <a16:creationId xmlns:a16="http://schemas.microsoft.com/office/drawing/2014/main" id="{120414B8-3977-3A91-7DAA-FA801038F8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825" y="29783"/>
            <a:ext cx="1684354" cy="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8" name="Picture 44" descr="The Department for Work and Pensions">
            <a:extLst>
              <a:ext uri="{FF2B5EF4-FFF2-40B4-BE49-F238E27FC236}">
                <a16:creationId xmlns:a16="http://schemas.microsoft.com/office/drawing/2014/main" id="{3EE3279E-080A-49CB-7CE1-EC87B3DE51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1532" y="2789936"/>
            <a:ext cx="847518" cy="779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0" name="Picture 46" descr="Sky logos | Sky Group">
            <a:extLst>
              <a:ext uri="{FF2B5EF4-FFF2-40B4-BE49-F238E27FC236}">
                <a16:creationId xmlns:a16="http://schemas.microsoft.com/office/drawing/2014/main" id="{38C2F4B1-70FA-BFD2-8EB2-9506B9ABE8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48" y="2474316"/>
            <a:ext cx="1352414" cy="829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Picture 48" descr="BP - Wikipedia">
            <a:extLst>
              <a:ext uri="{FF2B5EF4-FFF2-40B4-BE49-F238E27FC236}">
                <a16:creationId xmlns:a16="http://schemas.microsoft.com/office/drawing/2014/main" id="{23886F8B-2D50-10D1-BB00-5853ADFA2A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6641" y="2044365"/>
            <a:ext cx="742491" cy="986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4" name="Picture 50" descr="Costain Group - Wikipedia">
            <a:extLst>
              <a:ext uri="{FF2B5EF4-FFF2-40B4-BE49-F238E27FC236}">
                <a16:creationId xmlns:a16="http://schemas.microsoft.com/office/drawing/2014/main" id="{77C10461-313B-B6ED-D59D-F92654EDE2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585" y="2996345"/>
            <a:ext cx="1455974" cy="1066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6" name="Picture 52" descr="Halfords - Inspiring a Lifetime of Motoring and Cycling">
            <a:extLst>
              <a:ext uri="{FF2B5EF4-FFF2-40B4-BE49-F238E27FC236}">
                <a16:creationId xmlns:a16="http://schemas.microsoft.com/office/drawing/2014/main" id="{AB39F83B-C089-518E-030C-0E98A5909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01" y="1930862"/>
            <a:ext cx="1992315" cy="412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8" name="Picture 54">
            <a:extLst>
              <a:ext uri="{FF2B5EF4-FFF2-40B4-BE49-F238E27FC236}">
                <a16:creationId xmlns:a16="http://schemas.microsoft.com/office/drawing/2014/main" id="{FA2C21C7-9212-7102-E3B0-0DF3541CCD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212" y="6119098"/>
            <a:ext cx="1822821" cy="68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0" name="Picture 56" descr="The British Army homepage | The British Army">
            <a:extLst>
              <a:ext uri="{FF2B5EF4-FFF2-40B4-BE49-F238E27FC236}">
                <a16:creationId xmlns:a16="http://schemas.microsoft.com/office/drawing/2014/main" id="{D4B71DDD-8DB8-A653-2D61-E032171156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2038" y="1756650"/>
            <a:ext cx="1095443" cy="984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2" name="Picture 58" descr="Dissecting the BT Acquisition of EE and what it means for Recruitment">
            <a:extLst>
              <a:ext uri="{FF2B5EF4-FFF2-40B4-BE49-F238E27FC236}">
                <a16:creationId xmlns:a16="http://schemas.microsoft.com/office/drawing/2014/main" id="{F93DCD5A-919E-0225-D9BF-AEB370A8DD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346" y="1975348"/>
            <a:ext cx="1217664" cy="81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4" name="Picture 60" descr="About Hays Travel | UK's Largest Independent Travel Agent | Hays Travel">
            <a:extLst>
              <a:ext uri="{FF2B5EF4-FFF2-40B4-BE49-F238E27FC236}">
                <a16:creationId xmlns:a16="http://schemas.microsoft.com/office/drawing/2014/main" id="{A384C95D-7CCE-3A72-1B71-6B24E82B01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068" y="5571321"/>
            <a:ext cx="3123494" cy="547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6" name="Picture 62" descr="Specsavers">
            <a:extLst>
              <a:ext uri="{FF2B5EF4-FFF2-40B4-BE49-F238E27FC236}">
                <a16:creationId xmlns:a16="http://schemas.microsoft.com/office/drawing/2014/main" id="{AAB87D5B-DB74-38FC-ACC7-BA970B02D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7133" y="5437558"/>
            <a:ext cx="1233879" cy="1233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8" name="Picture 64" descr="Amazon.co.uk: Amazon.co.uk eGift Card -Amazon Logo Squid-Email: Gift Cards">
            <a:extLst>
              <a:ext uri="{FF2B5EF4-FFF2-40B4-BE49-F238E27FC236}">
                <a16:creationId xmlns:a16="http://schemas.microsoft.com/office/drawing/2014/main" id="{3EE3CA58-61E2-7871-A5F7-862852E0D9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483" y="813577"/>
            <a:ext cx="1334093" cy="820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0" name="Picture 66" descr="Rentokil Initial - Wikipedia">
            <a:extLst>
              <a:ext uri="{FF2B5EF4-FFF2-40B4-BE49-F238E27FC236}">
                <a16:creationId xmlns:a16="http://schemas.microsoft.com/office/drawing/2014/main" id="{E2C8A514-1CDC-E514-F8F3-BC02AA6ED3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851" y="4116086"/>
            <a:ext cx="1555029" cy="711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2" name="Picture 68" descr="Stagecoach Logo | Tabletalk Media">
            <a:extLst>
              <a:ext uri="{FF2B5EF4-FFF2-40B4-BE49-F238E27FC236}">
                <a16:creationId xmlns:a16="http://schemas.microsoft.com/office/drawing/2014/main" id="{77D908BA-7C40-583F-75AA-78558B796F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160" y="1679474"/>
            <a:ext cx="1223937" cy="1223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4" name="Picture 70" descr="Home - Ministry of Defence Police">
            <a:extLst>
              <a:ext uri="{FF2B5EF4-FFF2-40B4-BE49-F238E27FC236}">
                <a16:creationId xmlns:a16="http://schemas.microsoft.com/office/drawing/2014/main" id="{92CE75B7-5921-4357-6150-BD1ED69640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1691" y="4338897"/>
            <a:ext cx="1288966" cy="1359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5499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</TotalTime>
  <Words>143</Words>
  <Application>Microsoft Office PowerPoint</Application>
  <PresentationFormat>On-screen Show (4:3)</PresentationFormat>
  <Paragraphs>29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Congenial Light</vt:lpstr>
      <vt:lpstr>Lato</vt:lpstr>
      <vt:lpstr>Office Theme</vt:lpstr>
      <vt:lpstr>Apprenticeships</vt:lpstr>
      <vt:lpstr>What is an apprenticeship</vt:lpstr>
      <vt:lpstr>Apprenticeship levels</vt:lpstr>
      <vt:lpstr>Where to apply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Apprenticeships</dc:title>
  <dc:creator>Mcnally Tova JCP WHITEHAVEN PFI</dc:creator>
  <cp:lastModifiedBy>Mrs M Avery</cp:lastModifiedBy>
  <cp:revision>1</cp:revision>
  <dcterms:created xsi:type="dcterms:W3CDTF">2023-10-20T10:21:11Z</dcterms:created>
  <dcterms:modified xsi:type="dcterms:W3CDTF">2024-01-29T14:14:46Z</dcterms:modified>
</cp:coreProperties>
</file>